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notesMasterIdLst>
    <p:notesMasterId r:id="rId24"/>
  </p:notesMasterIdLst>
  <p:sldIdLst>
    <p:sldId id="285" r:id="rId3"/>
    <p:sldId id="280" r:id="rId4"/>
    <p:sldId id="291" r:id="rId5"/>
    <p:sldId id="290" r:id="rId6"/>
    <p:sldId id="289" r:id="rId7"/>
    <p:sldId id="258" r:id="rId8"/>
    <p:sldId id="259" r:id="rId9"/>
    <p:sldId id="260" r:id="rId10"/>
    <p:sldId id="268" r:id="rId11"/>
    <p:sldId id="263" r:id="rId12"/>
    <p:sldId id="270" r:id="rId13"/>
    <p:sldId id="273" r:id="rId14"/>
    <p:sldId id="274" r:id="rId15"/>
    <p:sldId id="275" r:id="rId16"/>
    <p:sldId id="276" r:id="rId17"/>
    <p:sldId id="286" r:id="rId18"/>
    <p:sldId id="287" r:id="rId19"/>
    <p:sldId id="288" r:id="rId20"/>
    <p:sldId id="282" r:id="rId21"/>
    <p:sldId id="283" r:id="rId22"/>
    <p:sldId id="278" r:id="rId23"/>
  </p:sldIdLst>
  <p:sldSz cx="9144000" cy="6858000" type="screen4x3"/>
  <p:notesSz cx="6934200" cy="9220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286" autoAdjust="0"/>
  </p:normalViewPr>
  <p:slideViewPr>
    <p:cSldViewPr>
      <p:cViewPr>
        <p:scale>
          <a:sx n="69" d="100"/>
          <a:sy n="69" d="100"/>
        </p:scale>
        <p:origin x="-1992" y="-366"/>
      </p:cViewPr>
      <p:guideLst>
        <p:guide orient="horz" pos="2160"/>
        <p:guide pos="2880"/>
      </p:guideLst>
    </p:cSldViewPr>
  </p:slideViewPr>
  <p:notesTextViewPr>
    <p:cViewPr>
      <p:scale>
        <a:sx n="100" d="100"/>
        <a:sy n="100" d="100"/>
      </p:scale>
      <p:origin x="0" y="792"/>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27775" y="0"/>
            <a:ext cx="3004820" cy="461010"/>
          </a:xfrm>
          <a:prstGeom prst="rect">
            <a:avLst/>
          </a:prstGeom>
        </p:spPr>
        <p:txBody>
          <a:bodyPr vert="horz" lIns="92309" tIns="46154" rIns="92309" bIns="46154" rtlCol="0"/>
          <a:lstStyle>
            <a:lvl1pPr algn="r" fontAlgn="auto">
              <a:spcBef>
                <a:spcPts val="0"/>
              </a:spcBef>
              <a:spcAft>
                <a:spcPts val="0"/>
              </a:spcAft>
              <a:defRPr sz="1200">
                <a:latin typeface="+mn-lt"/>
              </a:defRPr>
            </a:lvl1pPr>
          </a:lstStyle>
          <a:p>
            <a:pPr>
              <a:defRPr/>
            </a:pPr>
            <a:fld id="{60628297-2C12-4104-8989-EA2BAD474C87}" type="datetimeFigureOut">
              <a:rPr lang="en-US"/>
              <a:pPr>
                <a:defRPr/>
              </a:pPr>
              <a:t>11/2/2010</a:t>
            </a:fld>
            <a:endParaRPr lang="en-US"/>
          </a:p>
        </p:txBody>
      </p:sp>
      <p:sp>
        <p:nvSpPr>
          <p:cNvPr id="4" name="Slide Image Placeholder 3"/>
          <p:cNvSpPr>
            <a:spLocks noGrp="1" noRot="1" noChangeAspect="1"/>
          </p:cNvSpPr>
          <p:nvPr>
            <p:ph type="sldImg" idx="2"/>
          </p:nvPr>
        </p:nvSpPr>
        <p:spPr>
          <a:xfrm>
            <a:off x="1162050" y="692150"/>
            <a:ext cx="4610100" cy="3457575"/>
          </a:xfrm>
          <a:prstGeom prst="rect">
            <a:avLst/>
          </a:prstGeom>
          <a:noFill/>
          <a:ln w="12700">
            <a:solidFill>
              <a:prstClr val="black"/>
            </a:solidFill>
          </a:ln>
        </p:spPr>
        <p:txBody>
          <a:bodyPr vert="horz" lIns="92309" tIns="46154" rIns="92309" bIns="46154" rtlCol="0" anchor="ctr"/>
          <a:lstStyle/>
          <a:p>
            <a:pPr lvl="0"/>
            <a:endParaRPr lang="en-US" noProof="0"/>
          </a:p>
        </p:txBody>
      </p:sp>
      <p:sp>
        <p:nvSpPr>
          <p:cNvPr id="5" name="Notes Placeholder 4"/>
          <p:cNvSpPr>
            <a:spLocks noGrp="1"/>
          </p:cNvSpPr>
          <p:nvPr>
            <p:ph type="body" sz="quarter" idx="3"/>
          </p:nvPr>
        </p:nvSpPr>
        <p:spPr>
          <a:xfrm>
            <a:off x="693420" y="4379595"/>
            <a:ext cx="5547360" cy="4149090"/>
          </a:xfrm>
          <a:prstGeom prst="rect">
            <a:avLst/>
          </a:prstGeom>
        </p:spPr>
        <p:txBody>
          <a:bodyPr vert="horz" lIns="92309" tIns="46154" rIns="92309" bIns="46154"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757590"/>
            <a:ext cx="3004820" cy="461010"/>
          </a:xfrm>
          <a:prstGeom prst="rect">
            <a:avLst/>
          </a:prstGeom>
        </p:spPr>
        <p:txBody>
          <a:bodyPr vert="horz" lIns="92309" tIns="46154" rIns="92309" bIns="46154"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27775" y="8757590"/>
            <a:ext cx="3004820" cy="461010"/>
          </a:xfrm>
          <a:prstGeom prst="rect">
            <a:avLst/>
          </a:prstGeom>
        </p:spPr>
        <p:txBody>
          <a:bodyPr vert="horz" lIns="92309" tIns="46154" rIns="92309" bIns="46154" rtlCol="0" anchor="b"/>
          <a:lstStyle>
            <a:lvl1pPr algn="r" fontAlgn="auto">
              <a:spcBef>
                <a:spcPts val="0"/>
              </a:spcBef>
              <a:spcAft>
                <a:spcPts val="0"/>
              </a:spcAft>
              <a:defRPr sz="1200">
                <a:latin typeface="+mn-lt"/>
              </a:defRPr>
            </a:lvl1pPr>
          </a:lstStyle>
          <a:p>
            <a:pPr>
              <a:defRPr/>
            </a:pPr>
            <a:fld id="{30F5ABE4-BFA6-4D1F-A07F-5882782582E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 surveying on the ellipsoid adds to decision support - shoreline change and bathymetric change can more easily be tracked by comparing over the years in ellipsoidal space versus a datum that can vary over the years. </a:t>
            </a:r>
            <a:br>
              <a:rPr lang="en-US" dirty="0" smtClean="0"/>
            </a:br>
            <a:r>
              <a:rPr lang="en-US" dirty="0" smtClean="0"/>
              <a:t/>
            </a:r>
            <a:br>
              <a:rPr lang="en-US" dirty="0" smtClean="0"/>
            </a:br>
            <a:r>
              <a:rPr lang="en-US" dirty="0" smtClean="0"/>
              <a:t>Validation of VDatum can improve ability to combine land and sea elevation data for storm surge/inundation and SLR. </a:t>
            </a:r>
            <a:br>
              <a:rPr lang="en-US" dirty="0" smtClean="0"/>
            </a:br>
            <a:r>
              <a:rPr lang="en-US" dirty="0" smtClean="0"/>
              <a:t/>
            </a:r>
            <a:br>
              <a:rPr lang="en-US" dirty="0" smtClean="0"/>
            </a:br>
            <a:r>
              <a:rPr lang="en-US" dirty="0" smtClean="0"/>
              <a:t>Maybe put in an IOCM slide and include backscatter supporting fisheries needs - this can hopefully be acquired concurrently while surveying on the ellipsoid. </a:t>
            </a:r>
            <a:br>
              <a:rPr lang="en-US" dirty="0" smtClean="0"/>
            </a:br>
            <a:r>
              <a:rPr lang="en-US" dirty="0" smtClean="0"/>
              <a:t/>
            </a:r>
            <a:br>
              <a:rPr lang="en-US" dirty="0" smtClean="0"/>
            </a:br>
            <a:r>
              <a:rPr lang="en-US" dirty="0" smtClean="0"/>
              <a:t>Maybe put something in about the chart of the future that can use hydrodynamic modeling for planning and transit since your talk title is Survey on the Ellipsoid &amp; NAVIGATION TECHNOLOGY for Decision Support. </a:t>
            </a:r>
            <a:br>
              <a:rPr lang="en-US" dirty="0" smtClean="0"/>
            </a:br>
            <a:r>
              <a:rPr lang="en-US" dirty="0" smtClean="0"/>
              <a:t/>
            </a:r>
            <a:br>
              <a:rPr lang="en-US" dirty="0" smtClean="0"/>
            </a:br>
            <a:r>
              <a:rPr lang="en-US" smtClean="0"/>
              <a:t>I think some of the slides could drop out such as the next steps one at the end. </a:t>
            </a:r>
            <a:br>
              <a:rPr lang="en-US" smtClean="0"/>
            </a:br>
            <a:endParaRPr lang="en-US"/>
          </a:p>
        </p:txBody>
      </p:sp>
      <p:sp>
        <p:nvSpPr>
          <p:cNvPr id="4" name="Slide Number Placeholder 3"/>
          <p:cNvSpPr>
            <a:spLocks noGrp="1"/>
          </p:cNvSpPr>
          <p:nvPr>
            <p:ph type="sldNum" sz="quarter" idx="10"/>
          </p:nvPr>
        </p:nvSpPr>
        <p:spPr/>
        <p:txBody>
          <a:bodyPr/>
          <a:lstStyle/>
          <a:p>
            <a:pPr>
              <a:defRPr/>
            </a:pPr>
            <a:fld id="{30F5ABE4-BFA6-4D1F-A07F-5882782582EE}"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current NAVD-88 hybrid </a:t>
            </a:r>
            <a:r>
              <a:rPr lang="en-US" dirty="0" err="1" smtClean="0"/>
              <a:t>geoid</a:t>
            </a:r>
            <a:r>
              <a:rPr lang="en-US" dirty="0" smtClean="0"/>
              <a:t>, future </a:t>
            </a:r>
            <a:r>
              <a:rPr lang="en-US" dirty="0" err="1" smtClean="0"/>
              <a:t>Grav</a:t>
            </a:r>
            <a:r>
              <a:rPr lang="en-US" dirty="0" smtClean="0"/>
              <a:t>-D </a:t>
            </a:r>
            <a:r>
              <a:rPr lang="en-US" dirty="0" err="1" smtClean="0"/>
              <a:t>geoid</a:t>
            </a:r>
            <a:r>
              <a:rPr lang="en-US" dirty="0" smtClean="0"/>
              <a:t>, topography of the sea surface (TSS), and tidal </a:t>
            </a:r>
            <a:r>
              <a:rPr lang="en-US" dirty="0" err="1" smtClean="0"/>
              <a:t>datums</a:t>
            </a:r>
            <a:endParaRPr lang="en-US" dirty="0" smtClean="0"/>
          </a:p>
          <a:p>
            <a:endParaRPr lang="en-US" dirty="0" smtClean="0"/>
          </a:p>
          <a:p>
            <a:r>
              <a:rPr lang="en-US" dirty="0" smtClean="0"/>
              <a:t>Shore Support:  vertical datum recovery; again, may happen in advance of hydro survey--efficient divide-and-concur</a:t>
            </a:r>
          </a:p>
          <a:p>
            <a:endParaRPr lang="en-US" dirty="0" smtClean="0"/>
          </a:p>
          <a:p>
            <a:r>
              <a:rPr lang="en-US" dirty="0" smtClean="0"/>
              <a:t>Post-processing of data:  well-defined datum transformations route to user-desired (supported) </a:t>
            </a:r>
            <a:r>
              <a:rPr lang="en-US" dirty="0" err="1" smtClean="0"/>
              <a:t>datums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0F5ABE4-BFA6-4D1F-A07F-5882782582EE}" type="slidenum">
              <a:rPr lang="en-US" smtClean="0"/>
              <a:pPr>
                <a:defRPr/>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single trans. value should really be simplified on-demand VDatum, where it makes sense in lieu of waiting for full VDatum coverage in the overall general locality</a:t>
            </a:r>
            <a:endParaRPr lang="en-US" dirty="0"/>
          </a:p>
        </p:txBody>
      </p:sp>
      <p:sp>
        <p:nvSpPr>
          <p:cNvPr id="4" name="Slide Number Placeholder 3"/>
          <p:cNvSpPr>
            <a:spLocks noGrp="1"/>
          </p:cNvSpPr>
          <p:nvPr>
            <p:ph type="sldNum" sz="quarter" idx="10"/>
          </p:nvPr>
        </p:nvSpPr>
        <p:spPr/>
        <p:txBody>
          <a:bodyPr/>
          <a:lstStyle/>
          <a:p>
            <a:pPr>
              <a:defRPr/>
            </a:pPr>
            <a:fld id="{30F5ABE4-BFA6-4D1F-A07F-5882782582EE}" type="slidenum">
              <a:rPr lang="en-US" smtClean="0"/>
              <a:pPr>
                <a:defRPr/>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p:txBody>
          <a:bodyPr/>
          <a:lstStyle/>
          <a:p>
            <a:pPr>
              <a:defRPr/>
            </a:pPr>
            <a:fld id="{B0F4E0BA-6E52-42A8-8F56-3D30F972C352}" type="slidenum">
              <a:rPr lang="en-US"/>
              <a:pPr>
                <a:defRPr/>
              </a:pPr>
              <a:t>14</a:t>
            </a:fld>
            <a:endParaRPr lang="en-US"/>
          </a:p>
        </p:txBody>
      </p:sp>
      <p:sp>
        <p:nvSpPr>
          <p:cNvPr id="33795" name="Slide Image Placeholder 1"/>
          <p:cNvSpPr>
            <a:spLocks noGrp="1" noRot="1" noChangeAspect="1" noTextEdit="1"/>
          </p:cNvSpPr>
          <p:nvPr>
            <p:ph type="sldImg"/>
          </p:nvPr>
        </p:nvSpPr>
        <p:spPr bwMode="auto">
          <a:noFill/>
          <a:ln>
            <a:solidFill>
              <a:srgbClr val="000000"/>
            </a:solidFill>
            <a:miter lim="800000"/>
            <a:headEnd/>
            <a:tailEnd/>
          </a:ln>
        </p:spPr>
      </p:sp>
      <p:sp>
        <p:nvSpPr>
          <p:cNvPr id="3379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33797" name="Slide Number Placeholder 3"/>
          <p:cNvSpPr txBox="1">
            <a:spLocks noGrp="1"/>
          </p:cNvSpPr>
          <p:nvPr/>
        </p:nvSpPr>
        <p:spPr bwMode="auto">
          <a:xfrm>
            <a:off x="3927775" y="8757301"/>
            <a:ext cx="3004820" cy="461326"/>
          </a:xfrm>
          <a:prstGeom prst="rect">
            <a:avLst/>
          </a:prstGeom>
          <a:noFill/>
          <a:ln w="9525">
            <a:noFill/>
            <a:miter lim="800000"/>
            <a:headEnd/>
            <a:tailEnd/>
          </a:ln>
        </p:spPr>
        <p:txBody>
          <a:bodyPr lIns="92309" tIns="46154" rIns="92309" bIns="46154" anchor="b"/>
          <a:lstStyle/>
          <a:p>
            <a:pPr algn="r"/>
            <a:fld id="{23517B7B-009A-4797-854A-008AA735D2D2}" type="slidenum">
              <a:rPr lang="en-US" sz="1200"/>
              <a:pPr algn="r"/>
              <a:t>14</a:t>
            </a:fld>
            <a:endParaRPr lang="en-US" sz="12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Mobile tertiary tide gauge, not dependent upon physical attachment to terra firma"</a:t>
            </a:r>
            <a:endParaRPr lang="en-US" dirty="0"/>
          </a:p>
        </p:txBody>
      </p:sp>
      <p:sp>
        <p:nvSpPr>
          <p:cNvPr id="4" name="Slide Number Placeholder 3"/>
          <p:cNvSpPr>
            <a:spLocks noGrp="1"/>
          </p:cNvSpPr>
          <p:nvPr>
            <p:ph type="sldNum" sz="quarter" idx="10"/>
          </p:nvPr>
        </p:nvSpPr>
        <p:spPr/>
        <p:txBody>
          <a:bodyPr/>
          <a:lstStyle/>
          <a:p>
            <a:pPr>
              <a:defRPr/>
            </a:pPr>
            <a:fld id="{30F5ABE4-BFA6-4D1F-A07F-5882782582EE}" type="slidenum">
              <a:rPr lang="en-US" smtClean="0"/>
              <a:pPr>
                <a:defRPr/>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comparison to nearby Primary NWLON gauges, tied to NTDE</a:t>
            </a:r>
            <a:endParaRPr lang="en-US" dirty="0"/>
          </a:p>
        </p:txBody>
      </p:sp>
      <p:sp>
        <p:nvSpPr>
          <p:cNvPr id="4" name="Slide Number Placeholder 3"/>
          <p:cNvSpPr>
            <a:spLocks noGrp="1"/>
          </p:cNvSpPr>
          <p:nvPr>
            <p:ph type="sldNum" sz="quarter" idx="10"/>
          </p:nvPr>
        </p:nvSpPr>
        <p:spPr/>
        <p:txBody>
          <a:bodyPr/>
          <a:lstStyle/>
          <a:p>
            <a:fld id="{7B4C4132-BC32-4A19-974D-01702C709507}" type="slidenum">
              <a:rPr lang="en-US" smtClean="0"/>
              <a:pPr/>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Working</a:t>
            </a:r>
            <a:r>
              <a:rPr lang="en-US" baseline="0" dirty="0" smtClean="0"/>
              <a:t> across three platforms – differences averaged for all three: </a:t>
            </a:r>
          </a:p>
          <a:p>
            <a:r>
              <a:rPr lang="en-US" baseline="0" dirty="0" smtClean="0"/>
              <a:t>Mean: -.051m, std: .051, min: -.036, max: .085</a:t>
            </a:r>
            <a:endParaRPr lang="en-US" dirty="0"/>
          </a:p>
        </p:txBody>
      </p:sp>
      <p:sp>
        <p:nvSpPr>
          <p:cNvPr id="4" name="Slide Number Placeholder 3"/>
          <p:cNvSpPr>
            <a:spLocks noGrp="1"/>
          </p:cNvSpPr>
          <p:nvPr>
            <p:ph type="sldNum" sz="quarter" idx="10"/>
          </p:nvPr>
        </p:nvSpPr>
        <p:spPr/>
        <p:txBody>
          <a:bodyPr/>
          <a:lstStyle/>
          <a:p>
            <a:pPr>
              <a:defRPr/>
            </a:pPr>
            <a:fld id="{30F5ABE4-BFA6-4D1F-A07F-5882782582EE}" type="slidenum">
              <a:rPr lang="en-US" smtClean="0"/>
              <a:pPr>
                <a:defRPr/>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Improve ability to position ourselves, whether it’s a vessel, airplane, train</a:t>
            </a:r>
          </a:p>
          <a:p>
            <a:pPr eaLnBrk="1" hangingPunct="1">
              <a:spcBef>
                <a:spcPct val="0"/>
              </a:spcBef>
            </a:pPr>
            <a:r>
              <a:rPr lang="en-US" dirty="0" smtClean="0"/>
              <a:t>	Chart of the Future relies on accurate and consistent positioning</a:t>
            </a:r>
          </a:p>
          <a:p>
            <a:pPr eaLnBrk="1" hangingPunct="1">
              <a:spcBef>
                <a:spcPct val="0"/>
              </a:spcBef>
            </a:pPr>
            <a:endParaRPr lang="en-US" dirty="0" smtClean="0"/>
          </a:p>
          <a:p>
            <a:pPr eaLnBrk="1" hangingPunct="1">
              <a:spcBef>
                <a:spcPct val="0"/>
              </a:spcBef>
            </a:pPr>
            <a:r>
              <a:rPr lang="en-US" dirty="0" smtClean="0"/>
              <a:t>R&amp;D to improve accuracy of </a:t>
            </a:r>
            <a:r>
              <a:rPr lang="en-US" dirty="0" err="1" smtClean="0"/>
              <a:t>geoid</a:t>
            </a:r>
            <a:r>
              <a:rPr lang="en-US" dirty="0" smtClean="0"/>
              <a:t> and transformations between the various </a:t>
            </a:r>
            <a:r>
              <a:rPr lang="en-US" dirty="0" err="1" smtClean="0"/>
              <a:t>datums</a:t>
            </a:r>
            <a:r>
              <a:rPr lang="en-US" dirty="0" smtClean="0"/>
              <a:t>.</a:t>
            </a:r>
          </a:p>
          <a:p>
            <a:pPr eaLnBrk="1" hangingPunct="1">
              <a:spcBef>
                <a:spcPct val="0"/>
              </a:spcBef>
            </a:pPr>
            <a:r>
              <a:rPr lang="en-US" dirty="0" smtClean="0"/>
              <a:t>	Acquire accurate and adequate base data (gravity, water levels, GPS observations)  </a:t>
            </a:r>
          </a:p>
          <a:p>
            <a:pPr eaLnBrk="1" hangingPunct="1">
              <a:spcBef>
                <a:spcPct val="0"/>
              </a:spcBef>
            </a:pPr>
            <a:r>
              <a:rPr lang="en-US" dirty="0" smtClean="0"/>
              <a:t>Supplying tools to allow easy manipulation for the user.</a:t>
            </a:r>
          </a:p>
          <a:p>
            <a:pPr eaLnBrk="1" hangingPunct="1">
              <a:spcBef>
                <a:spcPct val="0"/>
              </a:spcBef>
            </a:pPr>
            <a:r>
              <a:rPr lang="en-US" dirty="0" smtClean="0"/>
              <a:t>Developing methods to validate results and determine uncertainly of transformations</a:t>
            </a:r>
          </a:p>
          <a:p>
            <a:pPr eaLnBrk="1" hangingPunct="1">
              <a:spcBef>
                <a:spcPct val="0"/>
              </a:spcBef>
            </a:pPr>
            <a:r>
              <a:rPr lang="en-US" dirty="0" smtClean="0"/>
              <a:t>Use of VDatum to allow hydrographic surveying efficiencies</a:t>
            </a:r>
          </a:p>
        </p:txBody>
      </p:sp>
      <p:sp>
        <p:nvSpPr>
          <p:cNvPr id="92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2FF8988-133C-40F1-AA85-EB90FEE0FCBE}" type="slidenum">
              <a:rPr lang="en-US"/>
              <a:pPr fontAlgn="base">
                <a:spcBef>
                  <a:spcPct val="0"/>
                </a:spcBef>
                <a:spcAft>
                  <a:spcPct val="0"/>
                </a:spcAft>
                <a:defRPr/>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B421146-14FF-4DCD-A74E-23BDC785B9B4}" type="slidenum">
              <a:rPr lang="en-US">
                <a:solidFill>
                  <a:srgbClr val="000000"/>
                </a:solidFill>
              </a:rPr>
              <a:pPr fontAlgn="base">
                <a:spcBef>
                  <a:spcPct val="0"/>
                </a:spcBef>
                <a:spcAft>
                  <a:spcPct val="0"/>
                </a:spcAft>
              </a:pPr>
              <a:t>4</a:t>
            </a:fld>
            <a:endParaRPr lang="en-US">
              <a:solidFill>
                <a:srgbClr val="000000"/>
              </a:solidFill>
            </a:endParaRPr>
          </a:p>
        </p:txBody>
      </p:sp>
      <p:sp>
        <p:nvSpPr>
          <p:cNvPr id="5123" name="Rectangle 2"/>
          <p:cNvSpPr>
            <a:spLocks noChangeArrowheads="1" noTextEdit="1"/>
          </p:cNvSpPr>
          <p:nvPr>
            <p:ph type="sldImg"/>
          </p:nvPr>
        </p:nvSpPr>
        <p:spPr bwMode="auto">
          <a:xfrm>
            <a:off x="1163638" y="693738"/>
            <a:ext cx="4608512" cy="3455987"/>
          </a:xfrm>
          <a:noFill/>
          <a:ln>
            <a:solidFill>
              <a:srgbClr val="000000"/>
            </a:solidFill>
            <a:miter lim="800000"/>
            <a:headEnd/>
            <a:tailEnd/>
          </a:ln>
        </p:spPr>
      </p:sp>
      <p:sp>
        <p:nvSpPr>
          <p:cNvPr id="5124" name="Rectangle 3"/>
          <p:cNvSpPr>
            <a:spLocks noGrp="1" noChangeArrowheads="1"/>
          </p:cNvSpPr>
          <p:nvPr>
            <p:ph type="body" idx="1"/>
          </p:nvPr>
        </p:nvSpPr>
        <p:spPr bwMode="auto">
          <a:xfrm>
            <a:off x="693420" y="4379595"/>
            <a:ext cx="5547360" cy="4147490"/>
          </a:xfrm>
          <a:noFill/>
        </p:spPr>
        <p:txBody>
          <a:bodyPr wrap="square" numCol="1" anchor="t" anchorCtr="0" compatLnSpc="1">
            <a:prstTxWarp prst="textNoShape">
              <a:avLst/>
            </a:prstTxWarp>
          </a:bodyPr>
          <a:lstStyle/>
          <a:p>
            <a:pPr>
              <a:spcBef>
                <a:spcPct val="0"/>
              </a:spcBef>
            </a:pPr>
            <a:r>
              <a:rPr lang="en-US" dirty="0" smtClean="0"/>
              <a:t>The NOS Center for Operational Oceanographic Products &amp; Services has 210 permanent water level and meteorological stations located throughout the U.S. and island territories.  Long term water level data, geodetic, and satellite measurements contribute to the global sea level estimates for climate change monitoring.     The NWLON provides data streams and value added data in many ways to try to help in answering question regarding global sea level trends and in trying to determine if there is any acceleration on global SLR. The COES provide precise estimates of vertical land motion at each tide gauge, thus allowing for more precise estimates of actual sea level variability and how they contribute to the global variability.</a:t>
            </a:r>
          </a:p>
          <a:p>
            <a:pPr>
              <a:spcBef>
                <a:spcPct val="0"/>
              </a:spcBef>
            </a:pPr>
            <a:endParaRPr lang="en-US" dirty="0" smtClean="0"/>
          </a:p>
          <a:p>
            <a:pPr>
              <a:spcBef>
                <a:spcPct val="0"/>
              </a:spcBef>
            </a:pPr>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Geodesy is the science associated with accurate measurements and representation </a:t>
            </a:r>
            <a:br>
              <a:rPr lang="en-US" dirty="0" smtClean="0"/>
            </a:br>
            <a:r>
              <a:rPr lang="en-US" dirty="0" smtClean="0"/>
              <a:t>of the Earth.  The Earth has many dynamic processes and we use GPS to help </a:t>
            </a:r>
            <a:br>
              <a:rPr lang="en-US" dirty="0" smtClean="0"/>
            </a:br>
            <a:r>
              <a:rPr lang="en-US" dirty="0" smtClean="0"/>
              <a:t>scientists garner the information we need to make sound decisions. </a:t>
            </a:r>
            <a:endParaRPr lang="en-US" dirty="0"/>
          </a:p>
        </p:txBody>
      </p:sp>
      <p:sp>
        <p:nvSpPr>
          <p:cNvPr id="4" name="Slide Number Placeholder 3"/>
          <p:cNvSpPr>
            <a:spLocks noGrp="1"/>
          </p:cNvSpPr>
          <p:nvPr>
            <p:ph type="sldNum" sz="quarter" idx="10"/>
          </p:nvPr>
        </p:nvSpPr>
        <p:spPr/>
        <p:txBody>
          <a:bodyPr/>
          <a:lstStyle/>
          <a:p>
            <a:pPr>
              <a:defRPr/>
            </a:pPr>
            <a:fld id="{30F5ABE4-BFA6-4D1F-A07F-5882782582EE}" type="slidenum">
              <a:rPr lang="en-US" smtClean="0"/>
              <a:pPr>
                <a:defRPr/>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of the most notable processes of the earth is associated with plate tectonics. </a:t>
            </a:r>
            <a:br>
              <a:rPr lang="en-US" dirty="0" smtClean="0"/>
            </a:br>
            <a:r>
              <a:rPr lang="en-US" dirty="0" smtClean="0"/>
              <a:t>Because the crustal plates move, the points (control) established to define a reference </a:t>
            </a:r>
            <a:br>
              <a:rPr lang="en-US" dirty="0" smtClean="0"/>
            </a:br>
            <a:r>
              <a:rPr lang="en-US" dirty="0" smtClean="0"/>
              <a:t>frame also move over time.  The figure on the left illustrates the magnitude of the horizontal </a:t>
            </a:r>
            <a:br>
              <a:rPr lang="en-US" dirty="0" smtClean="0"/>
            </a:br>
            <a:r>
              <a:rPr lang="en-US" dirty="0" smtClean="0"/>
              <a:t>velocity for the pacific plate (affects west coast).  Velocity is large just offshore and decreases </a:t>
            </a:r>
            <a:br>
              <a:rPr lang="en-US" dirty="0" smtClean="0"/>
            </a:br>
            <a:r>
              <a:rPr lang="en-US" dirty="0" smtClean="0"/>
              <a:t>as you move eastward.  The center and top right figures also illustrate that a number of local </a:t>
            </a:r>
            <a:br>
              <a:rPr lang="en-US" dirty="0" smtClean="0"/>
            </a:br>
            <a:r>
              <a:rPr lang="en-US" dirty="0" smtClean="0"/>
              <a:t>and regional effects can cause significant changes to ground control. </a:t>
            </a:r>
            <a:endParaRPr lang="en-US" dirty="0"/>
          </a:p>
        </p:txBody>
      </p:sp>
      <p:sp>
        <p:nvSpPr>
          <p:cNvPr id="4" name="Slide Number Placeholder 3"/>
          <p:cNvSpPr>
            <a:spLocks noGrp="1"/>
          </p:cNvSpPr>
          <p:nvPr>
            <p:ph type="sldNum" sz="quarter" idx="10"/>
          </p:nvPr>
        </p:nvSpPr>
        <p:spPr/>
        <p:txBody>
          <a:bodyPr/>
          <a:lstStyle/>
          <a:p>
            <a:pPr>
              <a:defRPr/>
            </a:pPr>
            <a:fld id="{30F5ABE4-BFA6-4D1F-A07F-5882782582EE}" type="slidenum">
              <a:rPr lang="en-US" smtClean="0"/>
              <a:pPr>
                <a:defRPr/>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NGS provides the geospatial infrastructure for numerous segments of society.  The critical </a:t>
            </a:r>
            <a:br>
              <a:rPr lang="en-US" dirty="0" smtClean="0"/>
            </a:br>
            <a:r>
              <a:rPr lang="en-US" dirty="0" smtClean="0"/>
              <a:t>component is to have accurate geodetic control by which all the other "layers" are tied to. </a:t>
            </a:r>
            <a:br>
              <a:rPr lang="en-US" dirty="0" smtClean="0"/>
            </a:br>
            <a:r>
              <a:rPr lang="en-US" dirty="0" smtClean="0"/>
              <a:t>GPS is used to guide farm tractors for accurate harvesting as well as for spraying (less waste). </a:t>
            </a:r>
            <a:br>
              <a:rPr lang="en-US" dirty="0" smtClean="0"/>
            </a:br>
            <a:r>
              <a:rPr lang="en-US" dirty="0" smtClean="0"/>
              <a:t>Economic indicators are directly tied to the amount of goods and services which are brought into </a:t>
            </a:r>
            <a:br>
              <a:rPr lang="en-US" dirty="0" smtClean="0"/>
            </a:br>
            <a:r>
              <a:rPr lang="en-US" dirty="0" smtClean="0"/>
              <a:t>the country.  Shipping and  transportation use GPS technology to maximize loads etc, cell phone </a:t>
            </a:r>
            <a:br>
              <a:rPr lang="en-US" dirty="0" smtClean="0"/>
            </a:br>
            <a:r>
              <a:rPr lang="en-US" dirty="0" smtClean="0"/>
              <a:t>towers use GPS for timing etc. </a:t>
            </a:r>
            <a:endParaRPr lang="en-US" dirty="0"/>
          </a:p>
        </p:txBody>
      </p:sp>
      <p:sp>
        <p:nvSpPr>
          <p:cNvPr id="4" name="Slide Number Placeholder 3"/>
          <p:cNvSpPr>
            <a:spLocks noGrp="1"/>
          </p:cNvSpPr>
          <p:nvPr>
            <p:ph type="sldNum" sz="quarter" idx="10"/>
          </p:nvPr>
        </p:nvSpPr>
        <p:spPr/>
        <p:txBody>
          <a:bodyPr/>
          <a:lstStyle/>
          <a:p>
            <a:pPr>
              <a:defRPr/>
            </a:pPr>
            <a:fld id="{30F5ABE4-BFA6-4D1F-A07F-5882782582EE}" type="slidenum">
              <a:rPr lang="en-US" smtClean="0"/>
              <a:pPr>
                <a:defRPr/>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GPS has revolutionized the way many things are done.  With GPS, NGS is able to continuously </a:t>
            </a:r>
            <a:br>
              <a:rPr lang="en-US" dirty="0" smtClean="0"/>
            </a:br>
            <a:r>
              <a:rPr lang="en-US" dirty="0" smtClean="0"/>
              <a:t>monitor and refine the NSRS and a number of components which support the NSRS infrastructure. </a:t>
            </a:r>
            <a:br>
              <a:rPr lang="en-US" dirty="0" smtClean="0"/>
            </a:br>
            <a:r>
              <a:rPr lang="en-US" dirty="0" smtClean="0"/>
              <a:t>GPS has also allowed for the development of a number of specialized tools which simplify the way </a:t>
            </a:r>
            <a:br>
              <a:rPr lang="en-US" dirty="0" smtClean="0"/>
            </a:br>
            <a:r>
              <a:rPr lang="en-US" dirty="0" smtClean="0"/>
              <a:t>data is processed and information is shared for decision making.  A number of high-visibility program </a:t>
            </a:r>
            <a:br>
              <a:rPr lang="en-US" dirty="0" smtClean="0"/>
            </a:br>
            <a:r>
              <a:rPr lang="en-US" dirty="0" smtClean="0"/>
              <a:t>use many tools developed by NOS so products are made available much faster. </a:t>
            </a:r>
            <a:endParaRPr lang="en-US" dirty="0"/>
          </a:p>
        </p:txBody>
      </p:sp>
      <p:sp>
        <p:nvSpPr>
          <p:cNvPr id="4" name="Slide Number Placeholder 3"/>
          <p:cNvSpPr>
            <a:spLocks noGrp="1"/>
          </p:cNvSpPr>
          <p:nvPr>
            <p:ph type="sldNum" sz="quarter" idx="10"/>
          </p:nvPr>
        </p:nvSpPr>
        <p:spPr/>
        <p:txBody>
          <a:bodyPr/>
          <a:lstStyle/>
          <a:p>
            <a:pPr>
              <a:defRPr/>
            </a:pPr>
            <a:fld id="{30F5ABE4-BFA6-4D1F-A07F-5882782582EE}" type="slidenum">
              <a:rPr lang="en-US" smtClean="0"/>
              <a:pPr>
                <a:defRPr/>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NGS is devoted to providing the best products and services and therefore the agency is always </a:t>
            </a:r>
            <a:br>
              <a:rPr lang="en-US" dirty="0" smtClean="0"/>
            </a:br>
            <a:r>
              <a:rPr lang="en-US" dirty="0" smtClean="0"/>
              <a:t>looking to the future and setting new goals to meet.  What do we need to do to support NOAA </a:t>
            </a:r>
            <a:br>
              <a:rPr lang="en-US" dirty="0" smtClean="0"/>
            </a:br>
            <a:r>
              <a:rPr lang="en-US" dirty="0" smtClean="0"/>
              <a:t>objectives as well as those of our constituents?  The ten year plan provides insight to where NGS </a:t>
            </a:r>
            <a:br>
              <a:rPr lang="en-US" dirty="0" smtClean="0"/>
            </a:br>
            <a:r>
              <a:rPr lang="en-US" dirty="0" smtClean="0"/>
              <a:t>is heading and what we should expect. </a:t>
            </a:r>
            <a:br>
              <a:rPr lang="en-US" dirty="0" smtClean="0"/>
            </a:b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pPr>
              <a:defRPr/>
            </a:pPr>
            <a:fld id="{30F5ABE4-BFA6-4D1F-A07F-5882782582EE}" type="slidenum">
              <a:rPr lang="en-US" smtClean="0"/>
              <a:pPr>
                <a:defRPr/>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2" defTabSz="923087"/>
            <a:r>
              <a:rPr lang="en-US" sz="2000" dirty="0" smtClean="0"/>
              <a:t>Decouple:  Sea level </a:t>
            </a:r>
            <a:r>
              <a:rPr lang="en-US" sz="2000" dirty="0" err="1" smtClean="0"/>
              <a:t>datums</a:t>
            </a:r>
            <a:r>
              <a:rPr lang="en-US" sz="2000" dirty="0" smtClean="0"/>
              <a:t> are local and change</a:t>
            </a:r>
          </a:p>
          <a:p>
            <a:r>
              <a:rPr lang="en-US" dirty="0" smtClean="0"/>
              <a:t>Reduce Uncertainty:</a:t>
            </a:r>
            <a:r>
              <a:rPr lang="en-US" baseline="0" dirty="0" smtClean="0"/>
              <a:t>  </a:t>
            </a:r>
            <a:r>
              <a:rPr lang="en-US" dirty="0" smtClean="0"/>
              <a:t>ERS is hydro reckoned to the geometric ellipsoid from GNSS positioning, as opposed to the in situ water level</a:t>
            </a:r>
          </a:p>
          <a:p>
            <a:r>
              <a:rPr lang="en-US" dirty="0" smtClean="0"/>
              <a:t>Inline with National Spatial Reference System infrastructure (NGS 10-year plan of </a:t>
            </a:r>
            <a:r>
              <a:rPr lang="en-US" dirty="0" err="1" smtClean="0"/>
              <a:t>Grav</a:t>
            </a:r>
            <a:r>
              <a:rPr lang="en-US" dirty="0" smtClean="0"/>
              <a:t>-D </a:t>
            </a:r>
            <a:r>
              <a:rPr lang="en-US" dirty="0" err="1" smtClean="0"/>
              <a:t>geopotential</a:t>
            </a:r>
            <a:r>
              <a:rPr lang="en-US" dirty="0" smtClean="0"/>
              <a:t> datum will have a direct geometric tie as well)</a:t>
            </a:r>
            <a:endParaRPr lang="en-US" dirty="0"/>
          </a:p>
        </p:txBody>
      </p:sp>
      <p:sp>
        <p:nvSpPr>
          <p:cNvPr id="4" name="Slide Number Placeholder 3"/>
          <p:cNvSpPr>
            <a:spLocks noGrp="1"/>
          </p:cNvSpPr>
          <p:nvPr>
            <p:ph type="sldNum" sz="quarter" idx="10"/>
          </p:nvPr>
        </p:nvSpPr>
        <p:spPr/>
        <p:txBody>
          <a:bodyPr/>
          <a:lstStyle/>
          <a:p>
            <a:pPr>
              <a:defRPr/>
            </a:pPr>
            <a:fld id="{30F5ABE4-BFA6-4D1F-A07F-5882782582EE}" type="slidenum">
              <a:rPr lang="en-US" smtClean="0"/>
              <a:pPr>
                <a:defRPr/>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901A20C0-8B7A-4F87-B853-72907E2C32AC}" type="datetimeFigureOut">
              <a:rPr lang="en-US" smtClean="0"/>
              <a:pPr>
                <a:defRPr/>
              </a:pPr>
              <a:t>11/2/2010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74CF016-6B07-472D-A7BF-402824E3CC53}"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9A3444E-03E9-4784-BB83-2595BD25C096}" type="datetimeFigureOut">
              <a:rPr lang="en-US"/>
              <a:pPr>
                <a:defRPr/>
              </a:pPr>
              <a:t>11/2/2010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53E97C4-6357-427D-B03E-52FF321823C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CBE38C6-03AE-4272-B8E4-17B513E0DB46}" type="datetimeFigureOut">
              <a:rPr lang="en-US"/>
              <a:pPr>
                <a:defRPr/>
              </a:pPr>
              <a:t>11/2/2010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082D5C9-2179-4FC1-BE7F-E2C8013190A8}"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364928E-E989-41C1-9292-4CDAA37A07C9}" type="datetimeFigureOut">
              <a:rPr lang="en-US"/>
              <a:pPr>
                <a:defRPr/>
              </a:pPr>
              <a:t>11/2/2010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25D9B33-AE19-43D3-9781-33F405A95FD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0F6C5D9-E780-45E4-9C17-8E699A21EDC4}" type="datetimeFigureOut">
              <a:rPr lang="en-US"/>
              <a:pPr>
                <a:defRPr/>
              </a:pPr>
              <a:t>11/2/2010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9A65C53-1735-425A-AD89-3827C5F6587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2EBD90B-96F0-4E33-B4B1-A70C85700409}" type="datetimeFigureOut">
              <a:rPr lang="en-US"/>
              <a:pPr>
                <a:defRPr/>
              </a:pPr>
              <a:t>11/2/2010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A742B58-5197-4B6B-BBD0-A91503A00E1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E155C29-3D0C-44CE-B9B1-412B5E7D4119}" type="datetimeFigureOut">
              <a:rPr lang="en-US"/>
              <a:pPr>
                <a:defRPr/>
              </a:pPr>
              <a:t>11/2/2010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3D4863-AC9F-4E82-A0F0-F7BB6BE1771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4012A46-7A58-4D78-930D-0B2E07B732F6}" type="datetimeFigureOut">
              <a:rPr lang="en-US"/>
              <a:pPr>
                <a:defRPr/>
              </a:pPr>
              <a:t>11/2/2010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866DADD-2B8D-4C79-9511-AE39519C849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B77DC9E-CFFD-43E8-9B7D-9ACD8E7FB02C}" type="datetimeFigureOut">
              <a:rPr lang="en-US"/>
              <a:pPr>
                <a:defRPr/>
              </a:pPr>
              <a:t>11/2/2010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117CB03-41D7-4747-B282-EF74E96A56B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C85700E-8793-41EA-B32E-F6DDEBF037AC}" type="datetimeFigureOut">
              <a:rPr lang="en-US"/>
              <a:pPr>
                <a:defRPr/>
              </a:pPr>
              <a:t>11/2/2010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7F685EE-BAAE-431D-A8EC-C0EB95EB5A7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014B1AA-D1C0-47A8-9735-DAA5F0B1D57C}" type="datetimeFigureOut">
              <a:rPr lang="en-US"/>
              <a:pPr>
                <a:defRPr/>
              </a:pPr>
              <a:t>11/2/2010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78BC159-6AFB-4B27-83B0-0B165D88273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FCF853-981A-4ECB-8EC4-285C940F54B8}" type="datetimeFigureOut">
              <a:rPr lang="en-US"/>
              <a:pPr>
                <a:defRPr/>
              </a:pPr>
              <a:t>11/2/2010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A77218-D385-4784-8585-4B2E74710A0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jpe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4.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Header Slide.JPG"/>
          <p:cNvPicPr>
            <a:picLocks noChangeAspect="1"/>
          </p:cNvPicPr>
          <p:nvPr userDrawn="1"/>
        </p:nvPicPr>
        <p:blipFill>
          <a:blip r:embed="rId3" cstate="print"/>
          <a:srcRect/>
          <a:stretch>
            <a:fillRect/>
          </a:stretch>
        </p:blipFill>
        <p:spPr bwMode="auto">
          <a:xfrm>
            <a:off x="0" y="-838200"/>
            <a:ext cx="9144000" cy="76962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901A20C0-8B7A-4F87-B853-72907E2C32AC}" type="datetimeFigureOut">
              <a:rPr lang="en-US"/>
              <a:pPr>
                <a:defRPr/>
              </a:pPr>
              <a:t>11/2/2010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374CF016-6B07-472D-A7BF-402824E3CC5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2"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3" cstate="print"/>
          <a:srcRect t="5670"/>
          <a:stretch>
            <a:fillRect/>
          </a:stretch>
        </p:blipFill>
        <p:spPr bwMode="auto">
          <a:xfrm>
            <a:off x="0" y="0"/>
            <a:ext cx="9144000" cy="6858000"/>
          </a:xfrm>
          <a:prstGeom prst="rect">
            <a:avLst/>
          </a:prstGeom>
          <a:noFill/>
          <a:ln w="9525">
            <a:noFill/>
            <a:miter lim="800000"/>
            <a:headEnd/>
            <a:tailEnd/>
          </a:ln>
        </p:spPr>
      </p:pic>
      <p:sp>
        <p:nvSpPr>
          <p:cNvPr id="2051" name="Title Placeholder 1"/>
          <p:cNvSpPr>
            <a:spLocks noGrp="1"/>
          </p:cNvSpPr>
          <p:nvPr>
            <p:ph type="title"/>
          </p:nvPr>
        </p:nvSpPr>
        <p:spPr bwMode="auto">
          <a:xfrm>
            <a:off x="990600" y="0"/>
            <a:ext cx="716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A7EDC49-8F7F-49E7-9FDE-2C7CB0357DF6}" type="datetimeFigureOut">
              <a:rPr lang="en-US"/>
              <a:pPr>
                <a:defRPr/>
              </a:pPr>
              <a:t>11/2/2010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055EB9A-948F-44C1-8F23-B70CAE74FAD3}" type="slidenum">
              <a:rPr lang="en-US"/>
              <a:pPr>
                <a:defRPr/>
              </a:pPr>
              <a:t>‹#›</a:t>
            </a:fld>
            <a:endParaRPr lang="en-US"/>
          </a:p>
        </p:txBody>
      </p:sp>
      <p:pic>
        <p:nvPicPr>
          <p:cNvPr id="2056" name="Picture 5" descr="DOC-1"/>
          <p:cNvPicPr>
            <a:picLocks noChangeArrowheads="1"/>
          </p:cNvPicPr>
          <p:nvPr userDrawn="1"/>
        </p:nvPicPr>
        <p:blipFill>
          <a:blip r:embed="rId14" cstate="print"/>
          <a:srcRect/>
          <a:stretch>
            <a:fillRect/>
          </a:stretch>
        </p:blipFill>
        <p:spPr bwMode="auto">
          <a:xfrm>
            <a:off x="96838" y="61913"/>
            <a:ext cx="790575" cy="769937"/>
          </a:xfrm>
          <a:prstGeom prst="rect">
            <a:avLst/>
          </a:prstGeom>
          <a:noFill/>
          <a:ln w="9525">
            <a:noFill/>
            <a:miter lim="800000"/>
            <a:headEnd/>
            <a:tailEnd/>
          </a:ln>
        </p:spPr>
      </p:pic>
      <p:pic>
        <p:nvPicPr>
          <p:cNvPr id="2057" name="Picture 6" descr="NOAA"/>
          <p:cNvPicPr>
            <a:picLocks noChangeAspect="1" noChangeArrowheads="1"/>
          </p:cNvPicPr>
          <p:nvPr userDrawn="1"/>
        </p:nvPicPr>
        <p:blipFill>
          <a:blip r:embed="rId15" cstate="print"/>
          <a:srcRect/>
          <a:stretch>
            <a:fillRect/>
          </a:stretch>
        </p:blipFill>
        <p:spPr bwMode="auto">
          <a:xfrm>
            <a:off x="8278813" y="61913"/>
            <a:ext cx="809625" cy="8112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59.jpeg"/><Relationship Id="rId4" Type="http://schemas.openxmlformats.org/officeDocument/2006/relationships/image" Target="../media/image5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65.png"/><Relationship Id="rId11" Type="http://schemas.openxmlformats.org/officeDocument/2006/relationships/image" Target="../media/image70.jpe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76.png"/><Relationship Id="rId4" Type="http://schemas.openxmlformats.org/officeDocument/2006/relationships/image" Target="../media/image75.png"/></Relationships>
</file>

<file path=ppt/slides/_rels/slide1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3" Type="http://schemas.openxmlformats.org/officeDocument/2006/relationships/image" Target="../media/image27.jpeg"/><Relationship Id="rId7" Type="http://schemas.openxmlformats.org/officeDocument/2006/relationships/image" Target="../media/image31.png"/><Relationship Id="rId12" Type="http://schemas.openxmlformats.org/officeDocument/2006/relationships/image" Target="../media/image36.jpeg"/><Relationship Id="rId17" Type="http://schemas.openxmlformats.org/officeDocument/2006/relationships/image" Target="../media/image41.jpeg"/><Relationship Id="rId2" Type="http://schemas.openxmlformats.org/officeDocument/2006/relationships/notesSlide" Target="../notesSlides/notesSlide6.xml"/><Relationship Id="rId16" Type="http://schemas.openxmlformats.org/officeDocument/2006/relationships/image" Target="../media/image40.jpeg"/><Relationship Id="rId1" Type="http://schemas.openxmlformats.org/officeDocument/2006/relationships/slideLayout" Target="../slideLayouts/slideLayout3.xml"/><Relationship Id="rId6" Type="http://schemas.openxmlformats.org/officeDocument/2006/relationships/image" Target="../media/image30.jpeg"/><Relationship Id="rId11" Type="http://schemas.openxmlformats.org/officeDocument/2006/relationships/image" Target="../media/image35.wmf"/><Relationship Id="rId5" Type="http://schemas.openxmlformats.org/officeDocument/2006/relationships/image" Target="../media/image29.jpeg"/><Relationship Id="rId15" Type="http://schemas.openxmlformats.org/officeDocument/2006/relationships/image" Target="../media/image39.png"/><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jpeg"/><Relationship Id="rId14" Type="http://schemas.openxmlformats.org/officeDocument/2006/relationships/image" Target="../media/image38.jpeg"/></Relationships>
</file>

<file path=ppt/slides/_rels/slide9.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png"/><Relationship Id="rId3" Type="http://schemas.openxmlformats.org/officeDocument/2006/relationships/image" Target="../media/image42.jpeg"/><Relationship Id="rId7" Type="http://schemas.openxmlformats.org/officeDocument/2006/relationships/image" Target="../media/image46.jpeg"/><Relationship Id="rId12"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45.jpeg"/><Relationship Id="rId11" Type="http://schemas.openxmlformats.org/officeDocument/2006/relationships/image" Target="../media/image50.png"/><Relationship Id="rId5" Type="http://schemas.openxmlformats.org/officeDocument/2006/relationships/image" Target="../media/image44.jpeg"/><Relationship Id="rId10" Type="http://schemas.openxmlformats.org/officeDocument/2006/relationships/image" Target="../media/image49.png"/><Relationship Id="rId4" Type="http://schemas.openxmlformats.org/officeDocument/2006/relationships/image" Target="../media/image43.jpeg"/><Relationship Id="rId9" Type="http://schemas.openxmlformats.org/officeDocument/2006/relationships/image" Target="../media/image4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533400" y="381000"/>
            <a:ext cx="8077200" cy="2209800"/>
          </a:xfrm>
        </p:spPr>
        <p:txBody>
          <a:bodyPr/>
          <a:lstStyle/>
          <a:p>
            <a:pPr eaLnBrk="1" hangingPunct="1"/>
            <a:r>
              <a:rPr lang="en-US" sz="4000" b="1" dirty="0" smtClean="0">
                <a:solidFill>
                  <a:schemeClr val="accent1">
                    <a:lumMod val="75000"/>
                  </a:schemeClr>
                </a:solidFill>
              </a:rPr>
              <a:t>Survey on the Ellipsoid &amp; Navigation Technology for Decision Support</a:t>
            </a:r>
          </a:p>
        </p:txBody>
      </p:sp>
      <p:sp>
        <p:nvSpPr>
          <p:cNvPr id="4099" name="Rectangle 3"/>
          <p:cNvSpPr>
            <a:spLocks noGrp="1" noChangeArrowheads="1"/>
          </p:cNvSpPr>
          <p:nvPr>
            <p:ph type="body" idx="1"/>
          </p:nvPr>
        </p:nvSpPr>
        <p:spPr>
          <a:xfrm>
            <a:off x="0" y="2895600"/>
            <a:ext cx="8077200" cy="3733800"/>
          </a:xfrm>
        </p:spPr>
        <p:txBody>
          <a:bodyPr>
            <a:normAutofit/>
          </a:bodyPr>
          <a:lstStyle/>
          <a:p>
            <a:pPr lvl="1" eaLnBrk="1" hangingPunct="1">
              <a:buNone/>
            </a:pPr>
            <a:r>
              <a:rPr lang="en-US" sz="2400" b="1" i="1" dirty="0" smtClean="0"/>
              <a:t>Mary Erickson</a:t>
            </a:r>
          </a:p>
          <a:p>
            <a:pPr lvl="1" eaLnBrk="1" hangingPunct="1">
              <a:buNone/>
            </a:pPr>
            <a:r>
              <a:rPr lang="en-US" sz="2400" b="1" i="1" dirty="0" smtClean="0"/>
              <a:t>NOAA Tech Summit</a:t>
            </a:r>
          </a:p>
          <a:p>
            <a:pPr lvl="1" eaLnBrk="1" hangingPunct="1">
              <a:buNone/>
            </a:pPr>
            <a:r>
              <a:rPr lang="en-US" sz="2400" b="1" i="1" dirty="0" smtClean="0"/>
              <a:t>November 3, 2010</a:t>
            </a:r>
          </a:p>
          <a:p>
            <a:pPr lvl="1" eaLnBrk="1" hangingPunct="1">
              <a:buNone/>
            </a:pPr>
            <a:endParaRPr lang="en-US" sz="2400" b="1" dirty="0" smtClean="0"/>
          </a:p>
          <a:p>
            <a:pPr marL="2230438" lvl="1" indent="0" eaLnBrk="1" hangingPunct="1">
              <a:buFont typeface="Wingdings" pitchFamily="2" charset="2"/>
              <a:buChar char="Ø"/>
            </a:pPr>
            <a:r>
              <a:rPr lang="en-US" sz="2400" b="1" dirty="0" smtClean="0"/>
              <a:t>	Office of Coast Survey</a:t>
            </a:r>
          </a:p>
          <a:p>
            <a:pPr marL="2230438" lvl="1" indent="0" eaLnBrk="1" hangingPunct="1">
              <a:buFont typeface="Wingdings" pitchFamily="2" charset="2"/>
              <a:buChar char="Ø"/>
            </a:pPr>
            <a:r>
              <a:rPr lang="en-US" sz="2400" b="1" dirty="0" smtClean="0"/>
              <a:t>	Center for Operational Oceanographic		Products &amp; Services</a:t>
            </a:r>
          </a:p>
          <a:p>
            <a:pPr marL="2230438" lvl="1" indent="0" eaLnBrk="1" hangingPunct="1">
              <a:buFont typeface="Wingdings" pitchFamily="2" charset="2"/>
              <a:buChar char="Ø"/>
            </a:pPr>
            <a:r>
              <a:rPr lang="en-US" sz="2400" b="1" dirty="0" smtClean="0"/>
              <a:t>	National Geodetic Survey</a:t>
            </a:r>
          </a:p>
        </p:txBody>
      </p:sp>
      <p:sp>
        <p:nvSpPr>
          <p:cNvPr id="4" name="Rectangle 3"/>
          <p:cNvSpPr/>
          <p:nvPr/>
        </p:nvSpPr>
        <p:spPr>
          <a:xfrm>
            <a:off x="381000" y="4953000"/>
            <a:ext cx="17427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60007" dist="310007" dir="7680000" sy="30000" kx="1300200" algn="ctr" rotWithShape="0">
                    <a:prstClr val="black">
                      <a:alpha val="32000"/>
                    </a:prstClr>
                  </a:outerShdw>
                </a:effectLst>
              </a:rPr>
              <a:t>NOS</a:t>
            </a:r>
            <a:endParaRPr lang="en-US" sz="5400" b="1" cap="none" spc="150" dirty="0">
              <a:ln w="11430"/>
              <a:solidFill>
                <a:srgbClr val="F8F8F8"/>
              </a:solidFill>
              <a:effectLst>
                <a:outerShdw blurRad="60007" dist="310007" dir="7680000" sy="30000" kx="1300200" algn="ctr" rotWithShape="0">
                  <a:prstClr val="black">
                    <a:alpha val="32000"/>
                  </a:prstClr>
                </a:outerShdw>
              </a:effectLst>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990600" y="201613"/>
            <a:ext cx="7239000" cy="609600"/>
          </a:xfrm>
          <a:prstGeom prst="rect">
            <a:avLst/>
          </a:prstGeom>
        </p:spPr>
        <p:txBody>
          <a:bodyPr/>
          <a:lstStyle/>
          <a:p>
            <a:pPr algn="ctr">
              <a:defRPr/>
            </a:pPr>
            <a:r>
              <a:rPr lang="en-US" sz="3000" b="1" kern="0" dirty="0">
                <a:solidFill>
                  <a:srgbClr val="004F8A"/>
                </a:solidFill>
                <a:ea typeface="+mj-ea"/>
                <a:cs typeface="Arial" pitchFamily="34" charset="0"/>
              </a:rPr>
              <a:t>Advancing to the Future</a:t>
            </a:r>
          </a:p>
        </p:txBody>
      </p:sp>
      <p:pic>
        <p:nvPicPr>
          <p:cNvPr id="10243" name="Picture 2" descr="C:\Documents and Settings\Monica.Stich\Local Settings\Temporary Internet Files\Content.IE5\4HCRXHUS\MPj04116740000[1].jpg"/>
          <p:cNvPicPr>
            <a:picLocks noChangeAspect="1" noChangeArrowheads="1"/>
          </p:cNvPicPr>
          <p:nvPr/>
        </p:nvPicPr>
        <p:blipFill>
          <a:blip r:embed="rId3" cstate="print"/>
          <a:srcRect/>
          <a:stretch>
            <a:fillRect/>
          </a:stretch>
        </p:blipFill>
        <p:spPr bwMode="auto">
          <a:xfrm>
            <a:off x="0" y="1371600"/>
            <a:ext cx="1619250" cy="1295400"/>
          </a:xfrm>
          <a:prstGeom prst="rect">
            <a:avLst/>
          </a:prstGeom>
          <a:noFill/>
          <a:ln w="9525">
            <a:noFill/>
            <a:miter lim="800000"/>
            <a:headEnd/>
            <a:tailEnd/>
          </a:ln>
        </p:spPr>
      </p:pic>
      <p:sp>
        <p:nvSpPr>
          <p:cNvPr id="10244" name="TextBox 5"/>
          <p:cNvSpPr txBox="1">
            <a:spLocks noChangeArrowheads="1"/>
          </p:cNvSpPr>
          <p:nvPr/>
        </p:nvSpPr>
        <p:spPr bwMode="auto">
          <a:xfrm>
            <a:off x="1709738" y="1371600"/>
            <a:ext cx="7434262" cy="1446213"/>
          </a:xfrm>
          <a:prstGeom prst="rect">
            <a:avLst/>
          </a:prstGeom>
          <a:noFill/>
          <a:ln w="9525">
            <a:noFill/>
            <a:miter lim="800000"/>
            <a:headEnd/>
            <a:tailEnd/>
          </a:ln>
        </p:spPr>
        <p:txBody>
          <a:bodyPr wrap="none">
            <a:spAutoFit/>
          </a:bodyPr>
          <a:lstStyle/>
          <a:p>
            <a:r>
              <a:rPr lang="en-US" sz="2200"/>
              <a:t>Modernizing the </a:t>
            </a:r>
            <a:r>
              <a:rPr lang="en-US" sz="2200">
                <a:solidFill>
                  <a:schemeClr val="accent1"/>
                </a:solidFill>
              </a:rPr>
              <a:t>Datums</a:t>
            </a:r>
            <a:r>
              <a:rPr lang="en-US" sz="2200"/>
              <a:t> (Geometric &amp; Geopotential)</a:t>
            </a:r>
          </a:p>
          <a:p>
            <a:pPr>
              <a:buFont typeface="Arial" charset="0"/>
              <a:buChar char="•"/>
            </a:pPr>
            <a:r>
              <a:rPr lang="en-US" sz="2200"/>
              <a:t> Geometric – Evolve GPS Products &amp; Tools</a:t>
            </a:r>
          </a:p>
          <a:p>
            <a:pPr>
              <a:buFont typeface="Arial" charset="0"/>
              <a:buChar char="•"/>
            </a:pPr>
            <a:r>
              <a:rPr lang="en-US" sz="2200"/>
              <a:t> Geopotential – Replace NAVD88 w/ Geoid-based Datum</a:t>
            </a:r>
          </a:p>
          <a:p>
            <a:pPr>
              <a:buFont typeface="Arial" charset="0"/>
              <a:buChar char="•"/>
            </a:pPr>
            <a:endParaRPr lang="en-US" sz="2200"/>
          </a:p>
        </p:txBody>
      </p:sp>
      <p:sp>
        <p:nvSpPr>
          <p:cNvPr id="10245" name="TextBox 6"/>
          <p:cNvSpPr txBox="1">
            <a:spLocks noChangeArrowheads="1"/>
          </p:cNvSpPr>
          <p:nvPr/>
        </p:nvSpPr>
        <p:spPr bwMode="auto">
          <a:xfrm>
            <a:off x="2362200" y="2590800"/>
            <a:ext cx="6477000" cy="2462213"/>
          </a:xfrm>
          <a:prstGeom prst="rect">
            <a:avLst/>
          </a:prstGeom>
          <a:noFill/>
          <a:ln w="9525">
            <a:noFill/>
            <a:miter lim="800000"/>
            <a:headEnd/>
            <a:tailEnd/>
          </a:ln>
        </p:spPr>
        <p:txBody>
          <a:bodyPr>
            <a:spAutoFit/>
          </a:bodyPr>
          <a:lstStyle/>
          <a:p>
            <a:r>
              <a:rPr lang="en-US" sz="2200"/>
              <a:t>Modernizing </a:t>
            </a:r>
            <a:r>
              <a:rPr lang="en-US" sz="2200">
                <a:solidFill>
                  <a:schemeClr val="accent1"/>
                </a:solidFill>
              </a:rPr>
              <a:t>Heights</a:t>
            </a:r>
            <a:r>
              <a:rPr lang="en-US" sz="2200"/>
              <a:t> - Accurate Heights from GPS</a:t>
            </a:r>
          </a:p>
          <a:p>
            <a:pPr>
              <a:buFont typeface="Arial" charset="0"/>
              <a:buChar char="•"/>
            </a:pPr>
            <a:r>
              <a:rPr lang="en-US" sz="2200"/>
              <a:t> Dam / Levee Safety</a:t>
            </a:r>
          </a:p>
          <a:p>
            <a:pPr>
              <a:buFont typeface="Arial" charset="0"/>
              <a:buChar char="•"/>
            </a:pPr>
            <a:r>
              <a:rPr lang="en-US" sz="2200"/>
              <a:t> Evacuation Planning</a:t>
            </a:r>
          </a:p>
          <a:p>
            <a:pPr>
              <a:buFont typeface="Arial" charset="0"/>
              <a:buChar char="•"/>
            </a:pPr>
            <a:r>
              <a:rPr lang="en-US" sz="2200"/>
              <a:t> Hazard Mitigation</a:t>
            </a:r>
          </a:p>
          <a:p>
            <a:pPr>
              <a:buFont typeface="Arial" charset="0"/>
              <a:buChar char="•"/>
            </a:pPr>
            <a:r>
              <a:rPr lang="en-US" sz="2200"/>
              <a:t> Flood Plane Mapping</a:t>
            </a:r>
          </a:p>
          <a:p>
            <a:pPr>
              <a:buFont typeface="Arial" charset="0"/>
              <a:buChar char="•"/>
            </a:pPr>
            <a:r>
              <a:rPr lang="en-US" sz="2200"/>
              <a:t> Subsidence Monitoring</a:t>
            </a:r>
          </a:p>
          <a:p>
            <a:pPr>
              <a:buFont typeface="Arial" charset="0"/>
              <a:buChar char="•"/>
            </a:pPr>
            <a:r>
              <a:rPr lang="en-US" sz="2200"/>
              <a:t> Water Levels</a:t>
            </a:r>
          </a:p>
        </p:txBody>
      </p:sp>
      <p:pic>
        <p:nvPicPr>
          <p:cNvPr id="10246" name="Picture 7"/>
          <p:cNvPicPr>
            <a:picLocks noChangeAspect="1" noChangeArrowheads="1"/>
          </p:cNvPicPr>
          <p:nvPr/>
        </p:nvPicPr>
        <p:blipFill>
          <a:blip r:embed="rId4" cstate="print"/>
          <a:srcRect t="15645"/>
          <a:stretch>
            <a:fillRect/>
          </a:stretch>
        </p:blipFill>
        <p:spPr bwMode="auto">
          <a:xfrm>
            <a:off x="304800" y="4800600"/>
            <a:ext cx="1676400" cy="1795463"/>
          </a:xfrm>
          <a:prstGeom prst="rect">
            <a:avLst/>
          </a:prstGeom>
          <a:noFill/>
          <a:ln w="9525">
            <a:noFill/>
            <a:miter lim="800000"/>
            <a:headEnd/>
            <a:tailEnd/>
          </a:ln>
        </p:spPr>
      </p:pic>
      <p:pic>
        <p:nvPicPr>
          <p:cNvPr id="10247" name="Picture 5"/>
          <p:cNvPicPr>
            <a:picLocks noChangeAspect="1" noChangeArrowheads="1"/>
          </p:cNvPicPr>
          <p:nvPr/>
        </p:nvPicPr>
        <p:blipFill>
          <a:blip r:embed="rId5" cstate="print"/>
          <a:srcRect/>
          <a:stretch>
            <a:fillRect/>
          </a:stretch>
        </p:blipFill>
        <p:spPr bwMode="auto">
          <a:xfrm rot="700996">
            <a:off x="6772275" y="3435350"/>
            <a:ext cx="1806575" cy="2349500"/>
          </a:xfrm>
          <a:prstGeom prst="rect">
            <a:avLst/>
          </a:prstGeom>
          <a:noFill/>
          <a:ln w="9525">
            <a:noFill/>
            <a:miter lim="800000"/>
            <a:headEnd/>
            <a:tailEnd/>
          </a:ln>
        </p:spPr>
      </p:pic>
      <p:sp>
        <p:nvSpPr>
          <p:cNvPr id="10248" name="TextBox 10"/>
          <p:cNvSpPr txBox="1">
            <a:spLocks noChangeArrowheads="1"/>
          </p:cNvSpPr>
          <p:nvPr/>
        </p:nvSpPr>
        <p:spPr bwMode="auto">
          <a:xfrm>
            <a:off x="2362200" y="5943600"/>
            <a:ext cx="6086475" cy="769938"/>
          </a:xfrm>
          <a:prstGeom prst="rect">
            <a:avLst/>
          </a:prstGeom>
          <a:noFill/>
          <a:ln w="9525">
            <a:noFill/>
            <a:miter lim="800000"/>
            <a:headEnd/>
            <a:tailEnd/>
          </a:ln>
        </p:spPr>
        <p:txBody>
          <a:bodyPr wrap="none">
            <a:spAutoFit/>
          </a:bodyPr>
          <a:lstStyle/>
          <a:p>
            <a:r>
              <a:rPr lang="en-US" sz="2200">
                <a:solidFill>
                  <a:schemeClr val="accent1"/>
                </a:solidFill>
              </a:rPr>
              <a:t>Ten Year Plan</a:t>
            </a:r>
            <a:r>
              <a:rPr lang="en-US" sz="2200"/>
              <a:t> of the National Geodetic Survey</a:t>
            </a:r>
          </a:p>
          <a:p>
            <a:pPr>
              <a:buFont typeface="Arial" charset="0"/>
              <a:buChar char="•"/>
            </a:pPr>
            <a:endParaRPr lang="en-US" sz="2200"/>
          </a:p>
        </p:txBody>
      </p:sp>
      <p:pic>
        <p:nvPicPr>
          <p:cNvPr id="13" name="Picture 4" descr="B337_3"/>
          <p:cNvPicPr>
            <a:picLocks noChangeAspect="1" noChangeArrowheads="1"/>
          </p:cNvPicPr>
          <p:nvPr/>
        </p:nvPicPr>
        <p:blipFill>
          <a:blip r:embed="rId6" cstate="print"/>
          <a:srcRect/>
          <a:stretch>
            <a:fillRect/>
          </a:stretch>
        </p:blipFill>
        <p:spPr bwMode="auto">
          <a:xfrm>
            <a:off x="228600" y="3048000"/>
            <a:ext cx="1981200" cy="14081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5"/>
          <p:cNvSpPr>
            <a:spLocks noChangeArrowheads="1"/>
          </p:cNvSpPr>
          <p:nvPr/>
        </p:nvSpPr>
        <p:spPr bwMode="auto">
          <a:xfrm>
            <a:off x="4879975" y="228600"/>
            <a:ext cx="3354388" cy="457200"/>
          </a:xfrm>
          <a:prstGeom prst="rect">
            <a:avLst/>
          </a:prstGeom>
          <a:solidFill>
            <a:schemeClr val="tx1"/>
          </a:solidFill>
          <a:ln w="9525">
            <a:noFill/>
            <a:miter lim="800000"/>
            <a:headEnd/>
            <a:tailEnd/>
          </a:ln>
        </p:spPr>
        <p:txBody>
          <a:bodyPr wrap="none" anchor="ctr"/>
          <a:lstStyle/>
          <a:p>
            <a:endParaRPr lang="en-US"/>
          </a:p>
        </p:txBody>
      </p:sp>
      <p:sp>
        <p:nvSpPr>
          <p:cNvPr id="13315" name="Rectangle 36"/>
          <p:cNvSpPr>
            <a:spLocks noChangeArrowheads="1"/>
          </p:cNvSpPr>
          <p:nvPr/>
        </p:nvSpPr>
        <p:spPr bwMode="auto">
          <a:xfrm>
            <a:off x="4883150" y="654050"/>
            <a:ext cx="3348038" cy="1371600"/>
          </a:xfrm>
          <a:prstGeom prst="rect">
            <a:avLst/>
          </a:prstGeom>
          <a:gradFill rotWithShape="1">
            <a:gsLst>
              <a:gs pos="0">
                <a:schemeClr val="tx1"/>
              </a:gs>
              <a:gs pos="100000">
                <a:srgbClr val="71859B"/>
              </a:gs>
            </a:gsLst>
            <a:lin ang="5400000" scaled="1"/>
          </a:gradFill>
          <a:ln w="9525">
            <a:noFill/>
            <a:miter lim="800000"/>
            <a:headEnd/>
            <a:tailEnd/>
          </a:ln>
        </p:spPr>
        <p:txBody>
          <a:bodyPr wrap="none" anchor="ctr"/>
          <a:lstStyle/>
          <a:p>
            <a:endParaRPr lang="en-US"/>
          </a:p>
        </p:txBody>
      </p:sp>
      <p:sp>
        <p:nvSpPr>
          <p:cNvPr id="2" name="Rectangle 2"/>
          <p:cNvSpPr>
            <a:spLocks noGrp="1" noChangeArrowheads="1"/>
          </p:cNvSpPr>
          <p:nvPr>
            <p:ph type="title"/>
          </p:nvPr>
        </p:nvSpPr>
        <p:spPr>
          <a:xfrm>
            <a:off x="1219200" y="457200"/>
            <a:ext cx="3352800" cy="1143000"/>
          </a:xfrm>
        </p:spPr>
        <p:txBody>
          <a:bodyPr/>
          <a:lstStyle/>
          <a:p>
            <a:pPr eaLnBrk="1" hangingPunct="1">
              <a:defRPr/>
            </a:pPr>
            <a:r>
              <a:rPr lang="en-US" sz="4000" b="1" dirty="0">
                <a:solidFill>
                  <a:schemeClr val="accent1">
                    <a:lumMod val="75000"/>
                  </a:schemeClr>
                </a:solidFill>
                <a:latin typeface="+mn-lt"/>
              </a:rPr>
              <a:t>Surveying on the Ellipsoid</a:t>
            </a:r>
          </a:p>
        </p:txBody>
      </p:sp>
      <p:sp>
        <p:nvSpPr>
          <p:cNvPr id="13317" name="Rectangle 3"/>
          <p:cNvSpPr>
            <a:spLocks noGrp="1" noChangeArrowheads="1"/>
          </p:cNvSpPr>
          <p:nvPr>
            <p:ph type="body" idx="1"/>
          </p:nvPr>
        </p:nvSpPr>
        <p:spPr>
          <a:xfrm>
            <a:off x="0" y="1600200"/>
            <a:ext cx="4800600" cy="4724400"/>
          </a:xfrm>
          <a:ln w="28575">
            <a:solidFill>
              <a:schemeClr val="bg1"/>
            </a:solidFill>
          </a:ln>
        </p:spPr>
        <p:txBody>
          <a:bodyPr/>
          <a:lstStyle/>
          <a:p>
            <a:pPr eaLnBrk="1" hangingPunct="1">
              <a:lnSpc>
                <a:spcPct val="80000"/>
              </a:lnSpc>
            </a:pPr>
            <a:endParaRPr lang="en-US" sz="2400" dirty="0" smtClean="0"/>
          </a:p>
          <a:p>
            <a:pPr eaLnBrk="1" hangingPunct="1">
              <a:spcBef>
                <a:spcPts val="0"/>
              </a:spcBef>
              <a:buFont typeface="Monotype Sorts" pitchFamily="2" charset="2"/>
              <a:buNone/>
            </a:pPr>
            <a:r>
              <a:rPr lang="en-US" sz="2400" i="1" dirty="0" smtClean="0"/>
              <a:t>Advantages</a:t>
            </a:r>
            <a:endParaRPr lang="en-US" sz="2400" dirty="0" smtClean="0"/>
          </a:p>
          <a:p>
            <a:pPr lvl="1" eaLnBrk="1" hangingPunct="1">
              <a:spcBef>
                <a:spcPts val="0"/>
              </a:spcBef>
            </a:pPr>
            <a:r>
              <a:rPr lang="en-US" sz="2400" dirty="0" smtClean="0"/>
              <a:t>Decouple tide measurements from </a:t>
            </a:r>
            <a:r>
              <a:rPr lang="en-US" sz="2400" dirty="0" smtClean="0"/>
              <a:t>survey</a:t>
            </a:r>
            <a:endParaRPr lang="en-US" sz="2400" dirty="0" smtClean="0"/>
          </a:p>
          <a:p>
            <a:pPr lvl="1" eaLnBrk="1" hangingPunct="1">
              <a:spcBef>
                <a:spcPts val="0"/>
              </a:spcBef>
            </a:pPr>
            <a:r>
              <a:rPr lang="en-US" sz="2400" dirty="0" smtClean="0"/>
              <a:t>Reduce vertical uncertainty from heave, dynamic draft</a:t>
            </a:r>
          </a:p>
          <a:p>
            <a:pPr lvl="1" eaLnBrk="1" hangingPunct="1">
              <a:spcBef>
                <a:spcPts val="0"/>
              </a:spcBef>
            </a:pPr>
            <a:r>
              <a:rPr lang="en-US" sz="2400" dirty="0" smtClean="0"/>
              <a:t>Improve data utility</a:t>
            </a:r>
          </a:p>
          <a:p>
            <a:pPr lvl="2"/>
            <a:r>
              <a:rPr lang="en-US" sz="2000" dirty="0" smtClean="0"/>
              <a:t>Direct </a:t>
            </a:r>
            <a:r>
              <a:rPr lang="en-US" sz="2000" dirty="0" smtClean="0"/>
              <a:t>geometric tie of </a:t>
            </a:r>
            <a:r>
              <a:rPr lang="en-US" sz="2000" dirty="0" smtClean="0"/>
              <a:t>surveys </a:t>
            </a:r>
            <a:r>
              <a:rPr lang="en-US" sz="2000" dirty="0" smtClean="0"/>
              <a:t>to the wider geospatial infrastructure </a:t>
            </a:r>
            <a:endParaRPr lang="en-US" sz="2000" dirty="0" smtClean="0"/>
          </a:p>
          <a:p>
            <a:pPr lvl="2"/>
            <a:r>
              <a:rPr lang="en-US" sz="2000" dirty="0" smtClean="0"/>
              <a:t>Stable Geometric Datum Reference  - World standard</a:t>
            </a:r>
            <a:endParaRPr lang="en-US" sz="2000" dirty="0" smtClean="0"/>
          </a:p>
          <a:p>
            <a:pPr lvl="1" eaLnBrk="1" hangingPunct="1">
              <a:lnSpc>
                <a:spcPct val="80000"/>
              </a:lnSpc>
              <a:buNone/>
            </a:pPr>
            <a:endParaRPr lang="en-US" dirty="0" smtClean="0"/>
          </a:p>
          <a:p>
            <a:pPr lvl="1" eaLnBrk="1" hangingPunct="1">
              <a:lnSpc>
                <a:spcPct val="80000"/>
              </a:lnSpc>
              <a:buFontTx/>
              <a:buNone/>
            </a:pPr>
            <a:endParaRPr lang="en-US" sz="2200" dirty="0" smtClean="0"/>
          </a:p>
        </p:txBody>
      </p:sp>
      <p:pic>
        <p:nvPicPr>
          <p:cNvPr id="13318" name="Picture 5" descr="WH11"/>
          <p:cNvPicPr>
            <a:picLocks noChangeAspect="1" noChangeArrowheads="1"/>
          </p:cNvPicPr>
          <p:nvPr/>
        </p:nvPicPr>
        <p:blipFill>
          <a:blip r:embed="rId3" cstate="print"/>
          <a:srcRect l="16394" t="13127" r="11475" b="25615"/>
          <a:stretch>
            <a:fillRect/>
          </a:stretch>
        </p:blipFill>
        <p:spPr bwMode="auto">
          <a:xfrm>
            <a:off x="4883150" y="3294063"/>
            <a:ext cx="3352800" cy="2133600"/>
          </a:xfrm>
          <a:prstGeom prst="rect">
            <a:avLst/>
          </a:prstGeom>
          <a:noFill/>
          <a:ln w="9525">
            <a:noFill/>
            <a:miter lim="800000"/>
            <a:headEnd/>
            <a:tailEnd/>
          </a:ln>
        </p:spPr>
      </p:pic>
      <p:sp>
        <p:nvSpPr>
          <p:cNvPr id="13319" name="Line 8"/>
          <p:cNvSpPr>
            <a:spLocks noChangeShapeType="1"/>
          </p:cNvSpPr>
          <p:nvPr/>
        </p:nvSpPr>
        <p:spPr bwMode="auto">
          <a:xfrm flipV="1">
            <a:off x="4883150" y="5275263"/>
            <a:ext cx="0" cy="1143000"/>
          </a:xfrm>
          <a:prstGeom prst="line">
            <a:avLst/>
          </a:prstGeom>
          <a:noFill/>
          <a:ln w="9525">
            <a:solidFill>
              <a:schemeClr val="tx1"/>
            </a:solidFill>
            <a:round/>
            <a:headEnd/>
            <a:tailEnd/>
          </a:ln>
        </p:spPr>
        <p:txBody>
          <a:bodyPr/>
          <a:lstStyle/>
          <a:p>
            <a:endParaRPr lang="en-US"/>
          </a:p>
        </p:txBody>
      </p:sp>
      <p:sp>
        <p:nvSpPr>
          <p:cNvPr id="13320" name="Line 9"/>
          <p:cNvSpPr>
            <a:spLocks noChangeShapeType="1"/>
          </p:cNvSpPr>
          <p:nvPr/>
        </p:nvSpPr>
        <p:spPr bwMode="auto">
          <a:xfrm flipV="1">
            <a:off x="8235950" y="5427663"/>
            <a:ext cx="0" cy="914400"/>
          </a:xfrm>
          <a:prstGeom prst="line">
            <a:avLst/>
          </a:prstGeom>
          <a:noFill/>
          <a:ln w="9525">
            <a:solidFill>
              <a:schemeClr val="tx1"/>
            </a:solidFill>
            <a:round/>
            <a:headEnd/>
            <a:tailEnd/>
          </a:ln>
        </p:spPr>
        <p:txBody>
          <a:bodyPr/>
          <a:lstStyle/>
          <a:p>
            <a:endParaRPr lang="en-US"/>
          </a:p>
        </p:txBody>
      </p:sp>
      <p:pic>
        <p:nvPicPr>
          <p:cNvPr id="13321" name="Picture 10" descr="WH11"/>
          <p:cNvPicPr>
            <a:picLocks noChangeAspect="1" noChangeArrowheads="1"/>
          </p:cNvPicPr>
          <p:nvPr/>
        </p:nvPicPr>
        <p:blipFill>
          <a:blip r:embed="rId4" cstate="print"/>
          <a:srcRect b="74385"/>
          <a:stretch>
            <a:fillRect/>
          </a:stretch>
        </p:blipFill>
        <p:spPr bwMode="auto">
          <a:xfrm>
            <a:off x="4886325" y="5380038"/>
            <a:ext cx="3349625" cy="1190625"/>
          </a:xfrm>
          <a:prstGeom prst="rect">
            <a:avLst/>
          </a:prstGeom>
          <a:noFill/>
          <a:ln w="9525">
            <a:noFill/>
            <a:miter lim="800000"/>
            <a:headEnd/>
            <a:tailEnd/>
          </a:ln>
        </p:spPr>
      </p:pic>
      <p:sp>
        <p:nvSpPr>
          <p:cNvPr id="13322" name="Freeform 7" descr="Cork"/>
          <p:cNvSpPr>
            <a:spLocks/>
          </p:cNvSpPr>
          <p:nvPr/>
        </p:nvSpPr>
        <p:spPr bwMode="auto">
          <a:xfrm>
            <a:off x="4864100" y="6234113"/>
            <a:ext cx="3371850" cy="412750"/>
          </a:xfrm>
          <a:custGeom>
            <a:avLst/>
            <a:gdLst>
              <a:gd name="T0" fmla="*/ 0 w 2112"/>
              <a:gd name="T1" fmla="*/ 2147483647 h 260"/>
              <a:gd name="T2" fmla="*/ 2147483647 w 2112"/>
              <a:gd name="T3" fmla="*/ 2147483647 h 260"/>
              <a:gd name="T4" fmla="*/ 2147483647 w 2112"/>
              <a:gd name="T5" fmla="*/ 2147483647 h 260"/>
              <a:gd name="T6" fmla="*/ 2147483647 w 2112"/>
              <a:gd name="T7" fmla="*/ 2147483647 h 260"/>
              <a:gd name="T8" fmla="*/ 2147483647 w 2112"/>
              <a:gd name="T9" fmla="*/ 2147483647 h 260"/>
              <a:gd name="T10" fmla="*/ 2147483647 w 2112"/>
              <a:gd name="T11" fmla="*/ 2147483647 h 260"/>
              <a:gd name="T12" fmla="*/ 2147483647 w 2112"/>
              <a:gd name="T13" fmla="*/ 2147483647 h 260"/>
              <a:gd name="T14" fmla="*/ 2147483647 w 2112"/>
              <a:gd name="T15" fmla="*/ 2147483647 h 260"/>
              <a:gd name="T16" fmla="*/ 2147483647 w 2112"/>
              <a:gd name="T17" fmla="*/ 2147483647 h 260"/>
              <a:gd name="T18" fmla="*/ 2147483647 w 2112"/>
              <a:gd name="T19" fmla="*/ 2147483647 h 260"/>
              <a:gd name="T20" fmla="*/ 2147483647 w 2112"/>
              <a:gd name="T21" fmla="*/ 2147483647 h 260"/>
              <a:gd name="T22" fmla="*/ 2147483647 w 2112"/>
              <a:gd name="T23" fmla="*/ 2147483647 h 260"/>
              <a:gd name="T24" fmla="*/ 2147483647 w 2112"/>
              <a:gd name="T25" fmla="*/ 2147483647 h 260"/>
              <a:gd name="T26" fmla="*/ 2147483647 w 2112"/>
              <a:gd name="T27" fmla="*/ 2147483647 h 260"/>
              <a:gd name="T28" fmla="*/ 2147483647 w 2112"/>
              <a:gd name="T29" fmla="*/ 2147483647 h 260"/>
              <a:gd name="T30" fmla="*/ 2147483647 w 2112"/>
              <a:gd name="T31" fmla="*/ 2147483647 h 260"/>
              <a:gd name="T32" fmla="*/ 2147483647 w 2112"/>
              <a:gd name="T33" fmla="*/ 2147483647 h 260"/>
              <a:gd name="T34" fmla="*/ 2147483647 w 2112"/>
              <a:gd name="T35" fmla="*/ 2147483647 h 260"/>
              <a:gd name="T36" fmla="*/ 2147483647 w 2112"/>
              <a:gd name="T37" fmla="*/ 2147483647 h 260"/>
              <a:gd name="T38" fmla="*/ 2147483647 w 2112"/>
              <a:gd name="T39" fmla="*/ 2147483647 h 260"/>
              <a:gd name="T40" fmla="*/ 2147483647 w 2112"/>
              <a:gd name="T41" fmla="*/ 2147483647 h 260"/>
              <a:gd name="T42" fmla="*/ 2147483647 w 2112"/>
              <a:gd name="T43" fmla="*/ 2147483647 h 260"/>
              <a:gd name="T44" fmla="*/ 2147483647 w 2112"/>
              <a:gd name="T45" fmla="*/ 0 h 260"/>
              <a:gd name="T46" fmla="*/ 2147483647 w 2112"/>
              <a:gd name="T47" fmla="*/ 2147483647 h 260"/>
              <a:gd name="T48" fmla="*/ 2147483647 w 2112"/>
              <a:gd name="T49" fmla="*/ 2147483647 h 260"/>
              <a:gd name="T50" fmla="*/ 2147483647 w 2112"/>
              <a:gd name="T51" fmla="*/ 2147483647 h 260"/>
              <a:gd name="T52" fmla="*/ 2147483647 w 2112"/>
              <a:gd name="T53" fmla="*/ 2147483647 h 260"/>
              <a:gd name="T54" fmla="*/ 0 w 2112"/>
              <a:gd name="T55" fmla="*/ 2147483647 h 2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12"/>
              <a:gd name="T85" fmla="*/ 0 h 260"/>
              <a:gd name="T86" fmla="*/ 2112 w 2112"/>
              <a:gd name="T87" fmla="*/ 260 h 2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12" h="260">
                <a:moveTo>
                  <a:pt x="0" y="260"/>
                </a:moveTo>
                <a:lnTo>
                  <a:pt x="2112" y="260"/>
                </a:lnTo>
                <a:lnTo>
                  <a:pt x="2112" y="68"/>
                </a:lnTo>
                <a:cubicBezTo>
                  <a:pt x="2073" y="51"/>
                  <a:pt x="2057" y="55"/>
                  <a:pt x="2020" y="71"/>
                </a:cubicBezTo>
                <a:cubicBezTo>
                  <a:pt x="2009" y="76"/>
                  <a:pt x="1997" y="79"/>
                  <a:pt x="1985" y="83"/>
                </a:cubicBezTo>
                <a:cubicBezTo>
                  <a:pt x="1979" y="85"/>
                  <a:pt x="1967" y="89"/>
                  <a:pt x="1967" y="89"/>
                </a:cubicBezTo>
                <a:cubicBezTo>
                  <a:pt x="1947" y="109"/>
                  <a:pt x="1936" y="118"/>
                  <a:pt x="1908" y="125"/>
                </a:cubicBezTo>
                <a:cubicBezTo>
                  <a:pt x="1880" y="120"/>
                  <a:pt x="1851" y="120"/>
                  <a:pt x="1824" y="113"/>
                </a:cubicBezTo>
                <a:cubicBezTo>
                  <a:pt x="1810" y="109"/>
                  <a:pt x="1797" y="100"/>
                  <a:pt x="1783" y="95"/>
                </a:cubicBezTo>
                <a:cubicBezTo>
                  <a:pt x="1711" y="104"/>
                  <a:pt x="1655" y="103"/>
                  <a:pt x="1581" y="95"/>
                </a:cubicBezTo>
                <a:cubicBezTo>
                  <a:pt x="1546" y="72"/>
                  <a:pt x="1556" y="73"/>
                  <a:pt x="1528" y="66"/>
                </a:cubicBezTo>
                <a:cubicBezTo>
                  <a:pt x="1512" y="62"/>
                  <a:pt x="1480" y="54"/>
                  <a:pt x="1480" y="54"/>
                </a:cubicBezTo>
                <a:cubicBezTo>
                  <a:pt x="1446" y="56"/>
                  <a:pt x="1413" y="57"/>
                  <a:pt x="1379" y="60"/>
                </a:cubicBezTo>
                <a:cubicBezTo>
                  <a:pt x="1359" y="62"/>
                  <a:pt x="1346" y="79"/>
                  <a:pt x="1326" y="83"/>
                </a:cubicBezTo>
                <a:cubicBezTo>
                  <a:pt x="1295" y="89"/>
                  <a:pt x="1266" y="91"/>
                  <a:pt x="1237" y="101"/>
                </a:cubicBezTo>
                <a:cubicBezTo>
                  <a:pt x="1227" y="131"/>
                  <a:pt x="1190" y="157"/>
                  <a:pt x="1159" y="166"/>
                </a:cubicBezTo>
                <a:cubicBezTo>
                  <a:pt x="1105" y="224"/>
                  <a:pt x="1042" y="187"/>
                  <a:pt x="952" y="184"/>
                </a:cubicBezTo>
                <a:cubicBezTo>
                  <a:pt x="930" y="178"/>
                  <a:pt x="908" y="172"/>
                  <a:pt x="886" y="166"/>
                </a:cubicBezTo>
                <a:cubicBezTo>
                  <a:pt x="880" y="162"/>
                  <a:pt x="872" y="161"/>
                  <a:pt x="868" y="155"/>
                </a:cubicBezTo>
                <a:cubicBezTo>
                  <a:pt x="864" y="150"/>
                  <a:pt x="867" y="141"/>
                  <a:pt x="863" y="137"/>
                </a:cubicBezTo>
                <a:cubicBezTo>
                  <a:pt x="848" y="121"/>
                  <a:pt x="784" y="95"/>
                  <a:pt x="762" y="89"/>
                </a:cubicBezTo>
                <a:cubicBezTo>
                  <a:pt x="736" y="72"/>
                  <a:pt x="726" y="44"/>
                  <a:pt x="702" y="24"/>
                </a:cubicBezTo>
                <a:cubicBezTo>
                  <a:pt x="687" y="12"/>
                  <a:pt x="649" y="0"/>
                  <a:pt x="649" y="0"/>
                </a:cubicBezTo>
                <a:cubicBezTo>
                  <a:pt x="576" y="12"/>
                  <a:pt x="508" y="33"/>
                  <a:pt x="435" y="42"/>
                </a:cubicBezTo>
                <a:cubicBezTo>
                  <a:pt x="375" y="62"/>
                  <a:pt x="392" y="119"/>
                  <a:pt x="322" y="137"/>
                </a:cubicBezTo>
                <a:cubicBezTo>
                  <a:pt x="219" y="131"/>
                  <a:pt x="148" y="125"/>
                  <a:pt x="37" y="125"/>
                </a:cubicBezTo>
                <a:cubicBezTo>
                  <a:pt x="27" y="125"/>
                  <a:pt x="7" y="131"/>
                  <a:pt x="7" y="131"/>
                </a:cubicBezTo>
                <a:lnTo>
                  <a:pt x="0" y="260"/>
                </a:lnTo>
                <a:close/>
              </a:path>
            </a:pathLst>
          </a:custGeom>
          <a:blipFill dpi="0" rotWithShape="1">
            <a:blip r:embed="rId5" cstate="print"/>
            <a:srcRect/>
            <a:tile tx="0" ty="0" sx="100000" sy="100000" flip="none" algn="tl"/>
          </a:blipFill>
          <a:ln w="9525">
            <a:solidFill>
              <a:schemeClr val="tx1"/>
            </a:solidFill>
            <a:round/>
            <a:headEnd/>
            <a:tailEnd/>
          </a:ln>
        </p:spPr>
        <p:txBody>
          <a:bodyPr/>
          <a:lstStyle/>
          <a:p>
            <a:endParaRPr lang="en-US"/>
          </a:p>
        </p:txBody>
      </p:sp>
      <p:sp>
        <p:nvSpPr>
          <p:cNvPr id="13323" name="Line 11"/>
          <p:cNvSpPr>
            <a:spLocks noChangeShapeType="1"/>
          </p:cNvSpPr>
          <p:nvPr/>
        </p:nvSpPr>
        <p:spPr bwMode="auto">
          <a:xfrm>
            <a:off x="4883150" y="5351463"/>
            <a:ext cx="3352800" cy="0"/>
          </a:xfrm>
          <a:prstGeom prst="line">
            <a:avLst/>
          </a:prstGeom>
          <a:noFill/>
          <a:ln w="28575">
            <a:solidFill>
              <a:srgbClr val="333333"/>
            </a:solidFill>
            <a:round/>
            <a:headEnd/>
            <a:tailEnd/>
          </a:ln>
        </p:spPr>
        <p:txBody>
          <a:bodyPr/>
          <a:lstStyle/>
          <a:p>
            <a:endParaRPr lang="en-US"/>
          </a:p>
        </p:txBody>
      </p:sp>
      <p:pic>
        <p:nvPicPr>
          <p:cNvPr id="13324" name="Picture 12" descr="WH11"/>
          <p:cNvPicPr>
            <a:picLocks noChangeAspect="1" noChangeArrowheads="1"/>
          </p:cNvPicPr>
          <p:nvPr/>
        </p:nvPicPr>
        <p:blipFill>
          <a:blip r:embed="rId3" cstate="print"/>
          <a:srcRect b="85417"/>
          <a:stretch>
            <a:fillRect/>
          </a:stretch>
        </p:blipFill>
        <p:spPr bwMode="auto">
          <a:xfrm>
            <a:off x="4883150" y="1998663"/>
            <a:ext cx="3352800" cy="1295400"/>
          </a:xfrm>
          <a:prstGeom prst="rect">
            <a:avLst/>
          </a:prstGeom>
          <a:noFill/>
          <a:ln w="9525">
            <a:noFill/>
            <a:miter lim="800000"/>
            <a:headEnd/>
            <a:tailEnd/>
          </a:ln>
        </p:spPr>
      </p:pic>
      <p:sp>
        <p:nvSpPr>
          <p:cNvPr id="13325" name="AutoShape 13"/>
          <p:cNvSpPr>
            <a:spLocks noChangeArrowheads="1"/>
          </p:cNvSpPr>
          <p:nvPr/>
        </p:nvSpPr>
        <p:spPr bwMode="auto">
          <a:xfrm rot="1829144">
            <a:off x="5187950" y="457200"/>
            <a:ext cx="304800" cy="457200"/>
          </a:xfrm>
          <a:prstGeom prst="can">
            <a:avLst>
              <a:gd name="adj" fmla="val 37500"/>
            </a:avLst>
          </a:prstGeom>
          <a:solidFill>
            <a:srgbClr val="FF9933"/>
          </a:solidFill>
          <a:ln w="9525">
            <a:solidFill>
              <a:schemeClr val="tx1"/>
            </a:solidFill>
            <a:round/>
            <a:headEnd/>
            <a:tailEnd/>
          </a:ln>
        </p:spPr>
        <p:txBody>
          <a:bodyPr wrap="none" anchor="ctr"/>
          <a:lstStyle/>
          <a:p>
            <a:endParaRPr lang="en-US"/>
          </a:p>
        </p:txBody>
      </p:sp>
      <p:sp>
        <p:nvSpPr>
          <p:cNvPr id="13326" name="Line 14"/>
          <p:cNvSpPr>
            <a:spLocks noChangeShapeType="1"/>
          </p:cNvSpPr>
          <p:nvPr/>
        </p:nvSpPr>
        <p:spPr bwMode="auto">
          <a:xfrm>
            <a:off x="5340350" y="838200"/>
            <a:ext cx="152400" cy="152400"/>
          </a:xfrm>
          <a:prstGeom prst="line">
            <a:avLst/>
          </a:prstGeom>
          <a:noFill/>
          <a:ln w="9525">
            <a:solidFill>
              <a:srgbClr val="DDDDDD"/>
            </a:solidFill>
            <a:round/>
            <a:headEnd/>
            <a:tailEnd/>
          </a:ln>
        </p:spPr>
        <p:txBody>
          <a:bodyPr/>
          <a:lstStyle/>
          <a:p>
            <a:endParaRPr lang="en-US"/>
          </a:p>
        </p:txBody>
      </p:sp>
      <p:sp>
        <p:nvSpPr>
          <p:cNvPr id="13327" name="Line 15"/>
          <p:cNvSpPr>
            <a:spLocks noChangeShapeType="1"/>
          </p:cNvSpPr>
          <p:nvPr/>
        </p:nvSpPr>
        <p:spPr bwMode="auto">
          <a:xfrm>
            <a:off x="5416550" y="685800"/>
            <a:ext cx="152400" cy="152400"/>
          </a:xfrm>
          <a:prstGeom prst="line">
            <a:avLst/>
          </a:prstGeom>
          <a:noFill/>
          <a:ln w="9525">
            <a:solidFill>
              <a:srgbClr val="DDDDDD"/>
            </a:solidFill>
            <a:round/>
            <a:headEnd/>
            <a:tailEnd/>
          </a:ln>
        </p:spPr>
        <p:txBody>
          <a:bodyPr/>
          <a:lstStyle/>
          <a:p>
            <a:endParaRPr lang="en-US"/>
          </a:p>
        </p:txBody>
      </p:sp>
      <p:sp>
        <p:nvSpPr>
          <p:cNvPr id="13328" name="Line 16"/>
          <p:cNvSpPr>
            <a:spLocks noChangeShapeType="1"/>
          </p:cNvSpPr>
          <p:nvPr/>
        </p:nvSpPr>
        <p:spPr bwMode="auto">
          <a:xfrm>
            <a:off x="5111750" y="609600"/>
            <a:ext cx="152400" cy="152400"/>
          </a:xfrm>
          <a:prstGeom prst="line">
            <a:avLst/>
          </a:prstGeom>
          <a:noFill/>
          <a:ln w="9525">
            <a:solidFill>
              <a:srgbClr val="DDDDDD"/>
            </a:solidFill>
            <a:round/>
            <a:headEnd/>
            <a:tailEnd/>
          </a:ln>
        </p:spPr>
        <p:txBody>
          <a:bodyPr/>
          <a:lstStyle/>
          <a:p>
            <a:endParaRPr lang="en-US"/>
          </a:p>
        </p:txBody>
      </p:sp>
      <p:sp>
        <p:nvSpPr>
          <p:cNvPr id="13329" name="Line 17"/>
          <p:cNvSpPr>
            <a:spLocks noChangeShapeType="1"/>
          </p:cNvSpPr>
          <p:nvPr/>
        </p:nvSpPr>
        <p:spPr bwMode="auto">
          <a:xfrm>
            <a:off x="5492750" y="685800"/>
            <a:ext cx="152400" cy="152400"/>
          </a:xfrm>
          <a:prstGeom prst="line">
            <a:avLst/>
          </a:prstGeom>
          <a:noFill/>
          <a:ln w="9525">
            <a:solidFill>
              <a:srgbClr val="DDDDDD"/>
            </a:solidFill>
            <a:round/>
            <a:headEnd/>
            <a:tailEnd/>
          </a:ln>
        </p:spPr>
        <p:txBody>
          <a:bodyPr/>
          <a:lstStyle/>
          <a:p>
            <a:endParaRPr lang="en-US"/>
          </a:p>
        </p:txBody>
      </p:sp>
      <p:sp>
        <p:nvSpPr>
          <p:cNvPr id="13330" name="Line 18"/>
          <p:cNvSpPr>
            <a:spLocks noChangeShapeType="1"/>
          </p:cNvSpPr>
          <p:nvPr/>
        </p:nvSpPr>
        <p:spPr bwMode="auto">
          <a:xfrm>
            <a:off x="5111750" y="457200"/>
            <a:ext cx="152400" cy="152400"/>
          </a:xfrm>
          <a:prstGeom prst="line">
            <a:avLst/>
          </a:prstGeom>
          <a:noFill/>
          <a:ln w="9525">
            <a:solidFill>
              <a:srgbClr val="DDDDDD"/>
            </a:solidFill>
            <a:round/>
            <a:headEnd/>
            <a:tailEnd/>
          </a:ln>
        </p:spPr>
        <p:txBody>
          <a:bodyPr/>
          <a:lstStyle/>
          <a:p>
            <a:endParaRPr lang="en-US"/>
          </a:p>
        </p:txBody>
      </p:sp>
      <p:sp>
        <p:nvSpPr>
          <p:cNvPr id="13331" name="Line 19"/>
          <p:cNvSpPr>
            <a:spLocks noChangeShapeType="1"/>
          </p:cNvSpPr>
          <p:nvPr/>
        </p:nvSpPr>
        <p:spPr bwMode="auto">
          <a:xfrm>
            <a:off x="8001000" y="5334000"/>
            <a:ext cx="0" cy="1066800"/>
          </a:xfrm>
          <a:prstGeom prst="line">
            <a:avLst/>
          </a:prstGeom>
          <a:noFill/>
          <a:ln w="38100">
            <a:solidFill>
              <a:srgbClr val="FFC000"/>
            </a:solidFill>
            <a:prstDash val="sysDot"/>
            <a:round/>
            <a:headEnd/>
            <a:tailEnd/>
          </a:ln>
        </p:spPr>
        <p:txBody>
          <a:bodyPr/>
          <a:lstStyle/>
          <a:p>
            <a:endParaRPr lang="en-US"/>
          </a:p>
        </p:txBody>
      </p:sp>
      <p:sp>
        <p:nvSpPr>
          <p:cNvPr id="13332" name="Line 20"/>
          <p:cNvSpPr>
            <a:spLocks noChangeShapeType="1"/>
          </p:cNvSpPr>
          <p:nvPr/>
        </p:nvSpPr>
        <p:spPr bwMode="auto">
          <a:xfrm>
            <a:off x="4959350" y="2532063"/>
            <a:ext cx="0" cy="2971800"/>
          </a:xfrm>
          <a:prstGeom prst="line">
            <a:avLst/>
          </a:prstGeom>
          <a:noFill/>
          <a:ln w="38100">
            <a:solidFill>
              <a:schemeClr val="bg1"/>
            </a:solidFill>
            <a:round/>
            <a:headEnd/>
            <a:tailEnd/>
          </a:ln>
        </p:spPr>
        <p:txBody>
          <a:bodyPr/>
          <a:lstStyle/>
          <a:p>
            <a:endParaRPr lang="en-US"/>
          </a:p>
        </p:txBody>
      </p:sp>
      <p:sp>
        <p:nvSpPr>
          <p:cNvPr id="13333" name="Line 21"/>
          <p:cNvSpPr>
            <a:spLocks noChangeShapeType="1"/>
          </p:cNvSpPr>
          <p:nvPr/>
        </p:nvSpPr>
        <p:spPr bwMode="auto">
          <a:xfrm flipH="1">
            <a:off x="8001000" y="2590800"/>
            <a:ext cx="9525" cy="882650"/>
          </a:xfrm>
          <a:prstGeom prst="line">
            <a:avLst/>
          </a:prstGeom>
          <a:noFill/>
          <a:ln w="38100">
            <a:solidFill>
              <a:srgbClr val="FFCC66"/>
            </a:solidFill>
            <a:prstDash val="sysDot"/>
            <a:round/>
            <a:headEnd/>
            <a:tailEnd/>
          </a:ln>
        </p:spPr>
        <p:txBody>
          <a:bodyPr/>
          <a:lstStyle/>
          <a:p>
            <a:endParaRPr lang="en-US"/>
          </a:p>
        </p:txBody>
      </p:sp>
      <p:sp>
        <p:nvSpPr>
          <p:cNvPr id="13334" name="Text Box 22"/>
          <p:cNvSpPr txBox="1">
            <a:spLocks noChangeArrowheads="1"/>
          </p:cNvSpPr>
          <p:nvPr/>
        </p:nvSpPr>
        <p:spPr bwMode="auto">
          <a:xfrm>
            <a:off x="5092700" y="5313363"/>
            <a:ext cx="869950" cy="366712"/>
          </a:xfrm>
          <a:prstGeom prst="rect">
            <a:avLst/>
          </a:prstGeom>
          <a:noFill/>
          <a:ln w="9525">
            <a:noFill/>
            <a:miter lim="800000"/>
            <a:headEnd/>
            <a:tailEnd/>
          </a:ln>
        </p:spPr>
        <p:txBody>
          <a:bodyPr wrap="none">
            <a:spAutoFit/>
          </a:bodyPr>
          <a:lstStyle/>
          <a:p>
            <a:r>
              <a:rPr lang="en-US" b="1" i="1">
                <a:solidFill>
                  <a:schemeClr val="bg1"/>
                </a:solidFill>
              </a:rPr>
              <a:t>MLLW</a:t>
            </a:r>
          </a:p>
        </p:txBody>
      </p:sp>
      <p:sp>
        <p:nvSpPr>
          <p:cNvPr id="13335" name="Line 23"/>
          <p:cNvSpPr>
            <a:spLocks noChangeShapeType="1"/>
          </p:cNvSpPr>
          <p:nvPr/>
        </p:nvSpPr>
        <p:spPr bwMode="auto">
          <a:xfrm>
            <a:off x="4959350" y="5503863"/>
            <a:ext cx="152400" cy="0"/>
          </a:xfrm>
          <a:prstGeom prst="line">
            <a:avLst/>
          </a:prstGeom>
          <a:noFill/>
          <a:ln w="38100">
            <a:solidFill>
              <a:schemeClr val="bg1"/>
            </a:solidFill>
            <a:round/>
            <a:headEnd/>
            <a:tailEnd/>
          </a:ln>
        </p:spPr>
        <p:txBody>
          <a:bodyPr/>
          <a:lstStyle/>
          <a:p>
            <a:endParaRPr lang="en-US"/>
          </a:p>
        </p:txBody>
      </p:sp>
      <p:sp>
        <p:nvSpPr>
          <p:cNvPr id="13336" name="Arc 25"/>
          <p:cNvSpPr>
            <a:spLocks/>
          </p:cNvSpPr>
          <p:nvPr/>
        </p:nvSpPr>
        <p:spPr bwMode="auto">
          <a:xfrm>
            <a:off x="4764088" y="2532063"/>
            <a:ext cx="3548062" cy="228600"/>
          </a:xfrm>
          <a:custGeom>
            <a:avLst/>
            <a:gdLst>
              <a:gd name="T0" fmla="*/ 0 w 18300"/>
              <a:gd name="T1" fmla="*/ 2784496 h 21600"/>
              <a:gd name="T2" fmla="*/ 2147483647 w 18300"/>
              <a:gd name="T3" fmla="*/ 2147483647 h 21600"/>
              <a:gd name="T4" fmla="*/ 2147483647 w 18300"/>
              <a:gd name="T5" fmla="*/ 2147483647 h 21600"/>
              <a:gd name="T6" fmla="*/ 0 60000 65536"/>
              <a:gd name="T7" fmla="*/ 0 60000 65536"/>
              <a:gd name="T8" fmla="*/ 0 60000 65536"/>
              <a:gd name="T9" fmla="*/ 0 w 18300"/>
              <a:gd name="T10" fmla="*/ 0 h 21600"/>
              <a:gd name="T11" fmla="*/ 18300 w 18300"/>
              <a:gd name="T12" fmla="*/ 21600 h 21600"/>
            </a:gdLst>
            <a:ahLst/>
            <a:cxnLst>
              <a:cxn ang="T6">
                <a:pos x="T0" y="T1"/>
              </a:cxn>
              <a:cxn ang="T7">
                <a:pos x="T2" y="T3"/>
              </a:cxn>
              <a:cxn ang="T8">
                <a:pos x="T4" y="T5"/>
              </a:cxn>
            </a:cxnLst>
            <a:rect l="T9" t="T10" r="T11" b="T12"/>
            <a:pathLst>
              <a:path w="18300" h="21600" fill="none" extrusionOk="0">
                <a:moveTo>
                  <a:pt x="-1" y="1"/>
                </a:moveTo>
                <a:cubicBezTo>
                  <a:pt x="89" y="0"/>
                  <a:pt x="179" y="-1"/>
                  <a:pt x="270" y="0"/>
                </a:cubicBezTo>
                <a:cubicBezTo>
                  <a:pt x="7528" y="0"/>
                  <a:pt x="14302" y="3646"/>
                  <a:pt x="18299" y="9705"/>
                </a:cubicBezTo>
              </a:path>
              <a:path w="18300" h="21600" stroke="0" extrusionOk="0">
                <a:moveTo>
                  <a:pt x="-1" y="1"/>
                </a:moveTo>
                <a:cubicBezTo>
                  <a:pt x="89" y="0"/>
                  <a:pt x="179" y="-1"/>
                  <a:pt x="270" y="0"/>
                </a:cubicBezTo>
                <a:cubicBezTo>
                  <a:pt x="7528" y="0"/>
                  <a:pt x="14302" y="3646"/>
                  <a:pt x="18299" y="9705"/>
                </a:cubicBezTo>
                <a:lnTo>
                  <a:pt x="270" y="21600"/>
                </a:lnTo>
                <a:close/>
              </a:path>
            </a:pathLst>
          </a:custGeom>
          <a:noFill/>
          <a:ln w="38100">
            <a:solidFill>
              <a:schemeClr val="bg1"/>
            </a:solidFill>
            <a:round/>
            <a:headEnd/>
            <a:tailEnd/>
          </a:ln>
        </p:spPr>
        <p:txBody>
          <a:bodyPr wrap="none" anchor="ctr"/>
          <a:lstStyle/>
          <a:p>
            <a:endParaRPr lang="en-US"/>
          </a:p>
        </p:txBody>
      </p:sp>
      <p:sp>
        <p:nvSpPr>
          <p:cNvPr id="13337" name="Text Box 26"/>
          <p:cNvSpPr txBox="1">
            <a:spLocks noChangeArrowheads="1"/>
          </p:cNvSpPr>
          <p:nvPr/>
        </p:nvSpPr>
        <p:spPr bwMode="auto">
          <a:xfrm>
            <a:off x="6635750" y="2913063"/>
            <a:ext cx="1343025" cy="336550"/>
          </a:xfrm>
          <a:prstGeom prst="rect">
            <a:avLst/>
          </a:prstGeom>
          <a:noFill/>
          <a:ln w="9525">
            <a:noFill/>
            <a:miter lim="800000"/>
            <a:headEnd/>
            <a:tailEnd/>
          </a:ln>
        </p:spPr>
        <p:txBody>
          <a:bodyPr wrap="none">
            <a:spAutoFit/>
          </a:bodyPr>
          <a:lstStyle/>
          <a:p>
            <a:r>
              <a:rPr lang="en-US" sz="1600" b="1">
                <a:solidFill>
                  <a:schemeClr val="bg1"/>
                </a:solidFill>
              </a:rPr>
              <a:t>MEASURED</a:t>
            </a:r>
          </a:p>
        </p:txBody>
      </p:sp>
      <p:sp>
        <p:nvSpPr>
          <p:cNvPr id="13338" name="Text Box 27"/>
          <p:cNvSpPr txBox="1">
            <a:spLocks noChangeArrowheads="1"/>
          </p:cNvSpPr>
          <p:nvPr/>
        </p:nvSpPr>
        <p:spPr bwMode="auto">
          <a:xfrm>
            <a:off x="6542088" y="5638800"/>
            <a:ext cx="1343025" cy="336550"/>
          </a:xfrm>
          <a:prstGeom prst="rect">
            <a:avLst/>
          </a:prstGeom>
          <a:noFill/>
          <a:ln w="9525">
            <a:noFill/>
            <a:miter lim="800000"/>
            <a:headEnd/>
            <a:tailEnd/>
          </a:ln>
        </p:spPr>
        <p:txBody>
          <a:bodyPr wrap="none">
            <a:spAutoFit/>
          </a:bodyPr>
          <a:lstStyle/>
          <a:p>
            <a:r>
              <a:rPr lang="en-US" sz="1600" b="1">
                <a:solidFill>
                  <a:schemeClr val="bg1"/>
                </a:solidFill>
              </a:rPr>
              <a:t>MEASURED</a:t>
            </a:r>
          </a:p>
        </p:txBody>
      </p:sp>
      <p:sp>
        <p:nvSpPr>
          <p:cNvPr id="13339" name="Text Box 28"/>
          <p:cNvSpPr txBox="1">
            <a:spLocks noChangeArrowheads="1"/>
          </p:cNvSpPr>
          <p:nvPr/>
        </p:nvSpPr>
        <p:spPr bwMode="auto">
          <a:xfrm>
            <a:off x="4911725" y="5727700"/>
            <a:ext cx="1539875" cy="581025"/>
          </a:xfrm>
          <a:prstGeom prst="rect">
            <a:avLst/>
          </a:prstGeom>
          <a:noFill/>
          <a:ln w="9525">
            <a:noFill/>
            <a:miter lim="800000"/>
            <a:headEnd/>
            <a:tailEnd/>
          </a:ln>
        </p:spPr>
        <p:txBody>
          <a:bodyPr wrap="none">
            <a:spAutoFit/>
          </a:bodyPr>
          <a:lstStyle/>
          <a:p>
            <a:r>
              <a:rPr lang="en-US" sz="1600" b="1">
                <a:solidFill>
                  <a:srgbClr val="FFFF00"/>
                </a:solidFill>
              </a:rPr>
              <a:t>COMPUTED</a:t>
            </a:r>
          </a:p>
          <a:p>
            <a:r>
              <a:rPr lang="en-US" sz="1600" b="1">
                <a:solidFill>
                  <a:srgbClr val="FFFF00"/>
                </a:solidFill>
              </a:rPr>
              <a:t>(depth MLLW)</a:t>
            </a:r>
          </a:p>
        </p:txBody>
      </p:sp>
      <p:sp>
        <p:nvSpPr>
          <p:cNvPr id="13340" name="Text Box 29"/>
          <p:cNvSpPr txBox="1">
            <a:spLocks noChangeArrowheads="1"/>
          </p:cNvSpPr>
          <p:nvPr/>
        </p:nvSpPr>
        <p:spPr bwMode="auto">
          <a:xfrm>
            <a:off x="4938713" y="3065463"/>
            <a:ext cx="973137" cy="825500"/>
          </a:xfrm>
          <a:prstGeom prst="rect">
            <a:avLst/>
          </a:prstGeom>
          <a:noFill/>
          <a:ln w="9525">
            <a:noFill/>
            <a:miter lim="800000"/>
            <a:headEnd/>
            <a:tailEnd/>
          </a:ln>
        </p:spPr>
        <p:txBody>
          <a:bodyPr wrap="none">
            <a:spAutoFit/>
          </a:bodyPr>
          <a:lstStyle/>
          <a:p>
            <a:pPr algn="ctr"/>
            <a:r>
              <a:rPr lang="en-US" sz="1600" b="1">
                <a:solidFill>
                  <a:schemeClr val="bg1"/>
                </a:solidFill>
              </a:rPr>
              <a:t>KNOWN</a:t>
            </a:r>
          </a:p>
          <a:p>
            <a:pPr algn="ctr"/>
            <a:r>
              <a:rPr lang="en-US" sz="1600" b="1">
                <a:solidFill>
                  <a:schemeClr val="bg1"/>
                </a:solidFill>
              </a:rPr>
              <a:t>using</a:t>
            </a:r>
          </a:p>
          <a:p>
            <a:pPr algn="ctr"/>
            <a:r>
              <a:rPr lang="en-US" sz="1600" b="1">
                <a:solidFill>
                  <a:schemeClr val="bg1"/>
                </a:solidFill>
              </a:rPr>
              <a:t>VDatum</a:t>
            </a:r>
          </a:p>
        </p:txBody>
      </p:sp>
      <p:sp>
        <p:nvSpPr>
          <p:cNvPr id="13341" name="Text Box 30"/>
          <p:cNvSpPr txBox="1">
            <a:spLocks noChangeArrowheads="1"/>
          </p:cNvSpPr>
          <p:nvPr/>
        </p:nvSpPr>
        <p:spPr bwMode="auto">
          <a:xfrm>
            <a:off x="6864350" y="2227263"/>
            <a:ext cx="1035050" cy="366712"/>
          </a:xfrm>
          <a:prstGeom prst="rect">
            <a:avLst/>
          </a:prstGeom>
          <a:noFill/>
          <a:ln w="9525">
            <a:noFill/>
            <a:miter lim="800000"/>
            <a:headEnd/>
            <a:tailEnd/>
          </a:ln>
        </p:spPr>
        <p:txBody>
          <a:bodyPr wrap="none">
            <a:spAutoFit/>
          </a:bodyPr>
          <a:lstStyle/>
          <a:p>
            <a:r>
              <a:rPr lang="en-US"/>
              <a:t>Ellipsoid</a:t>
            </a:r>
          </a:p>
        </p:txBody>
      </p:sp>
      <p:sp>
        <p:nvSpPr>
          <p:cNvPr id="13342" name="Line 31"/>
          <p:cNvSpPr>
            <a:spLocks noChangeShapeType="1"/>
          </p:cNvSpPr>
          <p:nvPr/>
        </p:nvSpPr>
        <p:spPr bwMode="auto">
          <a:xfrm>
            <a:off x="4959350" y="5580063"/>
            <a:ext cx="0" cy="896937"/>
          </a:xfrm>
          <a:prstGeom prst="line">
            <a:avLst/>
          </a:prstGeom>
          <a:noFill/>
          <a:ln w="38100" cap="rnd">
            <a:solidFill>
              <a:srgbClr val="FFFF00"/>
            </a:solidFill>
            <a:prstDash val="sysDot"/>
            <a:round/>
            <a:headEnd/>
            <a:tailEnd/>
          </a:ln>
        </p:spPr>
        <p:txBody>
          <a:bodyPr/>
          <a:lstStyle/>
          <a:p>
            <a:endParaRPr lang="en-US"/>
          </a:p>
        </p:txBody>
      </p:sp>
      <p:sp>
        <p:nvSpPr>
          <p:cNvPr id="13343" name="Line 32"/>
          <p:cNvSpPr>
            <a:spLocks noChangeShapeType="1"/>
          </p:cNvSpPr>
          <p:nvPr/>
        </p:nvSpPr>
        <p:spPr bwMode="auto">
          <a:xfrm>
            <a:off x="8007350" y="3352800"/>
            <a:ext cx="0" cy="1905000"/>
          </a:xfrm>
          <a:prstGeom prst="line">
            <a:avLst/>
          </a:prstGeom>
          <a:noFill/>
          <a:ln w="38100">
            <a:solidFill>
              <a:schemeClr val="bg1"/>
            </a:solidFill>
            <a:round/>
            <a:headEnd/>
            <a:tailEnd/>
          </a:ln>
        </p:spPr>
        <p:txBody>
          <a:bodyPr/>
          <a:lstStyle/>
          <a:p>
            <a:endParaRPr lang="en-US"/>
          </a:p>
        </p:txBody>
      </p:sp>
      <p:sp>
        <p:nvSpPr>
          <p:cNvPr id="13344" name="Line 33"/>
          <p:cNvSpPr>
            <a:spLocks noChangeShapeType="1"/>
          </p:cNvSpPr>
          <p:nvPr/>
        </p:nvSpPr>
        <p:spPr bwMode="auto">
          <a:xfrm>
            <a:off x="7854950" y="3370263"/>
            <a:ext cx="152400" cy="0"/>
          </a:xfrm>
          <a:prstGeom prst="line">
            <a:avLst/>
          </a:prstGeom>
          <a:noFill/>
          <a:ln w="38100">
            <a:solidFill>
              <a:schemeClr val="bg1"/>
            </a:solidFill>
            <a:round/>
            <a:headEnd/>
            <a:tailEnd/>
          </a:ln>
        </p:spPr>
        <p:txBody>
          <a:bodyPr/>
          <a:lstStyle/>
          <a:p>
            <a:endParaRPr lang="en-US"/>
          </a:p>
        </p:txBody>
      </p:sp>
      <p:sp>
        <p:nvSpPr>
          <p:cNvPr id="13345" name="Line 34"/>
          <p:cNvSpPr>
            <a:spLocks noChangeShapeType="1"/>
          </p:cNvSpPr>
          <p:nvPr/>
        </p:nvSpPr>
        <p:spPr bwMode="auto">
          <a:xfrm>
            <a:off x="7872413" y="5249863"/>
            <a:ext cx="152400" cy="0"/>
          </a:xfrm>
          <a:prstGeom prst="line">
            <a:avLst/>
          </a:prstGeom>
          <a:noFill/>
          <a:ln w="38100">
            <a:solidFill>
              <a:schemeClr val="bg1"/>
            </a:solidFill>
            <a:round/>
            <a:headEnd/>
            <a:tailEnd/>
          </a:ln>
        </p:spPr>
        <p:txBody>
          <a:bodyPr/>
          <a:lstStyle/>
          <a:p>
            <a:endParaRPr lang="en-US"/>
          </a:p>
        </p:txBody>
      </p:sp>
      <p:sp>
        <p:nvSpPr>
          <p:cNvPr id="13346" name="Text Box 35"/>
          <p:cNvSpPr txBox="1">
            <a:spLocks noChangeArrowheads="1"/>
          </p:cNvSpPr>
          <p:nvPr/>
        </p:nvSpPr>
        <p:spPr bwMode="auto">
          <a:xfrm>
            <a:off x="7016750" y="3598863"/>
            <a:ext cx="973138" cy="336550"/>
          </a:xfrm>
          <a:prstGeom prst="rect">
            <a:avLst/>
          </a:prstGeom>
          <a:noFill/>
          <a:ln w="9525">
            <a:noFill/>
            <a:miter lim="800000"/>
            <a:headEnd/>
            <a:tailEnd/>
          </a:ln>
        </p:spPr>
        <p:txBody>
          <a:bodyPr wrap="none">
            <a:spAutoFit/>
          </a:bodyPr>
          <a:lstStyle/>
          <a:p>
            <a:r>
              <a:rPr lang="en-US" sz="1600" b="1">
                <a:solidFill>
                  <a:schemeClr val="bg1"/>
                </a:solidFill>
              </a:rPr>
              <a:t>KNOWN</a:t>
            </a:r>
          </a:p>
        </p:txBody>
      </p:sp>
      <p:sp>
        <p:nvSpPr>
          <p:cNvPr id="13347" name="AutoShape 37"/>
          <p:cNvSpPr>
            <a:spLocks noChangeArrowheads="1"/>
          </p:cNvSpPr>
          <p:nvPr/>
        </p:nvSpPr>
        <p:spPr bwMode="auto">
          <a:xfrm rot="1829144">
            <a:off x="7626350" y="914400"/>
            <a:ext cx="304800" cy="457200"/>
          </a:xfrm>
          <a:prstGeom prst="can">
            <a:avLst>
              <a:gd name="adj" fmla="val 37500"/>
            </a:avLst>
          </a:prstGeom>
          <a:solidFill>
            <a:srgbClr val="FF9933"/>
          </a:solidFill>
          <a:ln w="9525">
            <a:solidFill>
              <a:schemeClr val="tx1"/>
            </a:solidFill>
            <a:round/>
            <a:headEnd/>
            <a:tailEnd/>
          </a:ln>
        </p:spPr>
        <p:txBody>
          <a:bodyPr wrap="none" anchor="ctr"/>
          <a:lstStyle/>
          <a:p>
            <a:endParaRPr lang="en-US"/>
          </a:p>
        </p:txBody>
      </p:sp>
      <p:sp>
        <p:nvSpPr>
          <p:cNvPr id="13348" name="Line 38"/>
          <p:cNvSpPr>
            <a:spLocks noChangeShapeType="1"/>
          </p:cNvSpPr>
          <p:nvPr/>
        </p:nvSpPr>
        <p:spPr bwMode="auto">
          <a:xfrm>
            <a:off x="7778750" y="1295400"/>
            <a:ext cx="152400" cy="152400"/>
          </a:xfrm>
          <a:prstGeom prst="line">
            <a:avLst/>
          </a:prstGeom>
          <a:noFill/>
          <a:ln w="9525">
            <a:solidFill>
              <a:srgbClr val="DDDDDD"/>
            </a:solidFill>
            <a:round/>
            <a:headEnd/>
            <a:tailEnd/>
          </a:ln>
        </p:spPr>
        <p:txBody>
          <a:bodyPr/>
          <a:lstStyle/>
          <a:p>
            <a:endParaRPr lang="en-US"/>
          </a:p>
        </p:txBody>
      </p:sp>
      <p:sp>
        <p:nvSpPr>
          <p:cNvPr id="13349" name="Line 39"/>
          <p:cNvSpPr>
            <a:spLocks noChangeShapeType="1"/>
          </p:cNvSpPr>
          <p:nvPr/>
        </p:nvSpPr>
        <p:spPr bwMode="auto">
          <a:xfrm>
            <a:off x="7854950" y="1143000"/>
            <a:ext cx="152400" cy="152400"/>
          </a:xfrm>
          <a:prstGeom prst="line">
            <a:avLst/>
          </a:prstGeom>
          <a:noFill/>
          <a:ln w="9525">
            <a:solidFill>
              <a:srgbClr val="DDDDDD"/>
            </a:solidFill>
            <a:round/>
            <a:headEnd/>
            <a:tailEnd/>
          </a:ln>
        </p:spPr>
        <p:txBody>
          <a:bodyPr/>
          <a:lstStyle/>
          <a:p>
            <a:endParaRPr lang="en-US"/>
          </a:p>
        </p:txBody>
      </p:sp>
      <p:sp>
        <p:nvSpPr>
          <p:cNvPr id="13350" name="Line 40"/>
          <p:cNvSpPr>
            <a:spLocks noChangeShapeType="1"/>
          </p:cNvSpPr>
          <p:nvPr/>
        </p:nvSpPr>
        <p:spPr bwMode="auto">
          <a:xfrm>
            <a:off x="7550150" y="1066800"/>
            <a:ext cx="152400" cy="152400"/>
          </a:xfrm>
          <a:prstGeom prst="line">
            <a:avLst/>
          </a:prstGeom>
          <a:noFill/>
          <a:ln w="9525">
            <a:solidFill>
              <a:srgbClr val="DDDDDD"/>
            </a:solidFill>
            <a:round/>
            <a:headEnd/>
            <a:tailEnd/>
          </a:ln>
        </p:spPr>
        <p:txBody>
          <a:bodyPr/>
          <a:lstStyle/>
          <a:p>
            <a:endParaRPr lang="en-US"/>
          </a:p>
        </p:txBody>
      </p:sp>
      <p:sp>
        <p:nvSpPr>
          <p:cNvPr id="13351" name="Line 41"/>
          <p:cNvSpPr>
            <a:spLocks noChangeShapeType="1"/>
          </p:cNvSpPr>
          <p:nvPr/>
        </p:nvSpPr>
        <p:spPr bwMode="auto">
          <a:xfrm>
            <a:off x="7931150" y="1143000"/>
            <a:ext cx="152400" cy="152400"/>
          </a:xfrm>
          <a:prstGeom prst="line">
            <a:avLst/>
          </a:prstGeom>
          <a:noFill/>
          <a:ln w="9525">
            <a:solidFill>
              <a:srgbClr val="DDDDDD"/>
            </a:solidFill>
            <a:round/>
            <a:headEnd/>
            <a:tailEnd/>
          </a:ln>
        </p:spPr>
        <p:txBody>
          <a:bodyPr/>
          <a:lstStyle/>
          <a:p>
            <a:endParaRPr lang="en-US"/>
          </a:p>
        </p:txBody>
      </p:sp>
      <p:sp>
        <p:nvSpPr>
          <p:cNvPr id="13352" name="Line 42"/>
          <p:cNvSpPr>
            <a:spLocks noChangeShapeType="1"/>
          </p:cNvSpPr>
          <p:nvPr/>
        </p:nvSpPr>
        <p:spPr bwMode="auto">
          <a:xfrm>
            <a:off x="7550150" y="914400"/>
            <a:ext cx="152400" cy="152400"/>
          </a:xfrm>
          <a:prstGeom prst="line">
            <a:avLst/>
          </a:prstGeom>
          <a:noFill/>
          <a:ln w="9525">
            <a:solidFill>
              <a:srgbClr val="DDDDDD"/>
            </a:solidFill>
            <a:round/>
            <a:headEnd/>
            <a:tailEnd/>
          </a:ln>
        </p:spPr>
        <p:txBody>
          <a:bodyPr/>
          <a:lstStyle/>
          <a:p>
            <a:endParaRPr lang="en-US"/>
          </a:p>
        </p:txBody>
      </p:sp>
      <p:sp>
        <p:nvSpPr>
          <p:cNvPr id="13353" name="Line 43"/>
          <p:cNvSpPr>
            <a:spLocks noChangeShapeType="1"/>
          </p:cNvSpPr>
          <p:nvPr/>
        </p:nvSpPr>
        <p:spPr bwMode="auto">
          <a:xfrm>
            <a:off x="5416550" y="762000"/>
            <a:ext cx="1219200" cy="2684463"/>
          </a:xfrm>
          <a:prstGeom prst="line">
            <a:avLst/>
          </a:prstGeom>
          <a:noFill/>
          <a:ln w="9525">
            <a:solidFill>
              <a:srgbClr val="FFCC66"/>
            </a:solidFill>
            <a:prstDash val="dash"/>
            <a:round/>
            <a:headEnd/>
            <a:tailEnd/>
          </a:ln>
        </p:spPr>
        <p:txBody>
          <a:bodyPr/>
          <a:lstStyle/>
          <a:p>
            <a:endParaRPr lang="en-US"/>
          </a:p>
        </p:txBody>
      </p:sp>
      <p:sp>
        <p:nvSpPr>
          <p:cNvPr id="13354" name="Line 44"/>
          <p:cNvSpPr>
            <a:spLocks noChangeShapeType="1"/>
          </p:cNvSpPr>
          <p:nvPr/>
        </p:nvSpPr>
        <p:spPr bwMode="auto">
          <a:xfrm flipH="1">
            <a:off x="6635750" y="1371600"/>
            <a:ext cx="990600" cy="2074863"/>
          </a:xfrm>
          <a:prstGeom prst="line">
            <a:avLst/>
          </a:prstGeom>
          <a:noFill/>
          <a:ln w="9525">
            <a:solidFill>
              <a:srgbClr val="FFCC66"/>
            </a:solidFill>
            <a:prstDash val="dash"/>
            <a:round/>
            <a:headEnd/>
            <a:tailEnd/>
          </a:ln>
        </p:spPr>
        <p:txBody>
          <a:bodyPr/>
          <a:lstStyle/>
          <a:p>
            <a:endParaRPr lang="en-US"/>
          </a:p>
        </p:txBody>
      </p:sp>
      <p:sp>
        <p:nvSpPr>
          <p:cNvPr id="13355" name="AutoShape 46"/>
          <p:cNvSpPr>
            <a:spLocks noChangeArrowheads="1"/>
          </p:cNvSpPr>
          <p:nvPr/>
        </p:nvSpPr>
        <p:spPr bwMode="auto">
          <a:xfrm rot="1829144">
            <a:off x="6829425" y="427038"/>
            <a:ext cx="214313" cy="300037"/>
          </a:xfrm>
          <a:prstGeom prst="can">
            <a:avLst>
              <a:gd name="adj" fmla="val 35000"/>
            </a:avLst>
          </a:prstGeom>
          <a:solidFill>
            <a:srgbClr val="FF9933"/>
          </a:solidFill>
          <a:ln w="9525">
            <a:solidFill>
              <a:schemeClr val="tx1"/>
            </a:solidFill>
            <a:round/>
            <a:headEnd/>
            <a:tailEnd/>
          </a:ln>
        </p:spPr>
        <p:txBody>
          <a:bodyPr wrap="none" anchor="ctr"/>
          <a:lstStyle/>
          <a:p>
            <a:endParaRPr lang="en-US"/>
          </a:p>
        </p:txBody>
      </p:sp>
      <p:sp>
        <p:nvSpPr>
          <p:cNvPr id="13356" name="Line 47"/>
          <p:cNvSpPr>
            <a:spLocks noChangeShapeType="1"/>
          </p:cNvSpPr>
          <p:nvPr/>
        </p:nvSpPr>
        <p:spPr bwMode="auto">
          <a:xfrm>
            <a:off x="6905625" y="660400"/>
            <a:ext cx="74613" cy="122238"/>
          </a:xfrm>
          <a:prstGeom prst="line">
            <a:avLst/>
          </a:prstGeom>
          <a:noFill/>
          <a:ln w="9525">
            <a:solidFill>
              <a:srgbClr val="DDDDDD"/>
            </a:solidFill>
            <a:round/>
            <a:headEnd/>
            <a:tailEnd/>
          </a:ln>
        </p:spPr>
        <p:txBody>
          <a:bodyPr/>
          <a:lstStyle/>
          <a:p>
            <a:endParaRPr lang="en-US"/>
          </a:p>
        </p:txBody>
      </p:sp>
      <p:sp>
        <p:nvSpPr>
          <p:cNvPr id="13357" name="Line 48"/>
          <p:cNvSpPr>
            <a:spLocks noChangeShapeType="1"/>
          </p:cNvSpPr>
          <p:nvPr/>
        </p:nvSpPr>
        <p:spPr bwMode="auto">
          <a:xfrm>
            <a:off x="6954838" y="573088"/>
            <a:ext cx="74612" cy="122237"/>
          </a:xfrm>
          <a:prstGeom prst="line">
            <a:avLst/>
          </a:prstGeom>
          <a:noFill/>
          <a:ln w="9525">
            <a:solidFill>
              <a:srgbClr val="DDDDDD"/>
            </a:solidFill>
            <a:round/>
            <a:headEnd/>
            <a:tailEnd/>
          </a:ln>
        </p:spPr>
        <p:txBody>
          <a:bodyPr/>
          <a:lstStyle/>
          <a:p>
            <a:endParaRPr lang="en-US"/>
          </a:p>
        </p:txBody>
      </p:sp>
      <p:sp>
        <p:nvSpPr>
          <p:cNvPr id="13358" name="Line 49"/>
          <p:cNvSpPr>
            <a:spLocks noChangeShapeType="1"/>
          </p:cNvSpPr>
          <p:nvPr/>
        </p:nvSpPr>
        <p:spPr bwMode="auto">
          <a:xfrm>
            <a:off x="6788150" y="487363"/>
            <a:ext cx="74613" cy="122237"/>
          </a:xfrm>
          <a:prstGeom prst="line">
            <a:avLst/>
          </a:prstGeom>
          <a:noFill/>
          <a:ln w="9525">
            <a:solidFill>
              <a:srgbClr val="DDDDDD"/>
            </a:solidFill>
            <a:round/>
            <a:headEnd/>
            <a:tailEnd/>
          </a:ln>
        </p:spPr>
        <p:txBody>
          <a:bodyPr/>
          <a:lstStyle/>
          <a:p>
            <a:endParaRPr lang="en-US"/>
          </a:p>
        </p:txBody>
      </p:sp>
      <p:sp>
        <p:nvSpPr>
          <p:cNvPr id="13359" name="Line 50"/>
          <p:cNvSpPr>
            <a:spLocks noChangeShapeType="1"/>
          </p:cNvSpPr>
          <p:nvPr/>
        </p:nvSpPr>
        <p:spPr bwMode="auto">
          <a:xfrm>
            <a:off x="7019925" y="544513"/>
            <a:ext cx="74613" cy="122237"/>
          </a:xfrm>
          <a:prstGeom prst="line">
            <a:avLst/>
          </a:prstGeom>
          <a:noFill/>
          <a:ln w="9525">
            <a:solidFill>
              <a:srgbClr val="DDDDDD"/>
            </a:solidFill>
            <a:round/>
            <a:headEnd/>
            <a:tailEnd/>
          </a:ln>
        </p:spPr>
        <p:txBody>
          <a:bodyPr/>
          <a:lstStyle/>
          <a:p>
            <a:endParaRPr lang="en-US"/>
          </a:p>
        </p:txBody>
      </p:sp>
      <p:sp>
        <p:nvSpPr>
          <p:cNvPr id="13360" name="Line 51"/>
          <p:cNvSpPr>
            <a:spLocks noChangeShapeType="1"/>
          </p:cNvSpPr>
          <p:nvPr/>
        </p:nvSpPr>
        <p:spPr bwMode="auto">
          <a:xfrm>
            <a:off x="6788150" y="334963"/>
            <a:ext cx="74613" cy="122237"/>
          </a:xfrm>
          <a:prstGeom prst="line">
            <a:avLst/>
          </a:prstGeom>
          <a:noFill/>
          <a:ln w="9525">
            <a:solidFill>
              <a:srgbClr val="DDDDDD"/>
            </a:solidFill>
            <a:round/>
            <a:headEnd/>
            <a:tailEnd/>
          </a:ln>
        </p:spPr>
        <p:txBody>
          <a:bodyPr/>
          <a:lstStyle/>
          <a:p>
            <a:endParaRPr lang="en-US"/>
          </a:p>
        </p:txBody>
      </p:sp>
      <p:sp>
        <p:nvSpPr>
          <p:cNvPr id="13361" name="Line 52"/>
          <p:cNvSpPr>
            <a:spLocks noChangeShapeType="1"/>
          </p:cNvSpPr>
          <p:nvPr/>
        </p:nvSpPr>
        <p:spPr bwMode="auto">
          <a:xfrm flipH="1">
            <a:off x="6629400" y="609600"/>
            <a:ext cx="304800" cy="2743200"/>
          </a:xfrm>
          <a:prstGeom prst="line">
            <a:avLst/>
          </a:prstGeom>
          <a:noFill/>
          <a:ln w="9525">
            <a:solidFill>
              <a:srgbClr val="FFCC66"/>
            </a:solidFill>
            <a:prstDash val="dash"/>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678873" y="1524000"/>
            <a:ext cx="7772400" cy="4876800"/>
          </a:xfrm>
        </p:spPr>
        <p:txBody>
          <a:bodyPr>
            <a:normAutofit lnSpcReduction="10000"/>
          </a:bodyPr>
          <a:lstStyle/>
          <a:p>
            <a:pPr eaLnBrk="1" hangingPunct="1"/>
            <a:r>
              <a:rPr lang="en-US" dirty="0" smtClean="0"/>
              <a:t>Challenges</a:t>
            </a:r>
          </a:p>
          <a:p>
            <a:pPr lvl="1"/>
            <a:r>
              <a:rPr lang="en-US" dirty="0" smtClean="0"/>
              <a:t>Transformation to MLLW</a:t>
            </a:r>
          </a:p>
          <a:p>
            <a:pPr lvl="2"/>
            <a:r>
              <a:rPr lang="en-US" dirty="0" smtClean="0"/>
              <a:t>Geometric</a:t>
            </a:r>
            <a:r>
              <a:rPr lang="en-US" dirty="0" smtClean="0"/>
              <a:t>, orthometric </a:t>
            </a:r>
            <a:r>
              <a:rPr lang="en-US" dirty="0" smtClean="0"/>
              <a:t>, and </a:t>
            </a:r>
            <a:r>
              <a:rPr lang="en-US" dirty="0" smtClean="0"/>
              <a:t>tidal relationships must be </a:t>
            </a:r>
            <a:r>
              <a:rPr lang="en-US" dirty="0" smtClean="0"/>
              <a:t>known</a:t>
            </a:r>
            <a:endParaRPr lang="en-US" dirty="0" smtClean="0"/>
          </a:p>
          <a:p>
            <a:pPr lvl="2"/>
            <a:r>
              <a:rPr lang="en-US" dirty="0" smtClean="0"/>
              <a:t>Models exist:   VDatum, CRD, etc</a:t>
            </a:r>
          </a:p>
          <a:p>
            <a:pPr lvl="2"/>
            <a:r>
              <a:rPr lang="en-US" dirty="0" smtClean="0"/>
              <a:t>Alaska, Pacific Islands, etc. are an issue</a:t>
            </a:r>
          </a:p>
          <a:p>
            <a:pPr lvl="2"/>
            <a:endParaRPr lang="en-US" sz="1000" dirty="0" smtClean="0"/>
          </a:p>
          <a:p>
            <a:pPr lvl="1" eaLnBrk="1" hangingPunct="1"/>
            <a:r>
              <a:rPr lang="en-US" dirty="0" smtClean="0"/>
              <a:t>Shore Support effort not eliminated in all cases</a:t>
            </a:r>
          </a:p>
          <a:p>
            <a:pPr lvl="2" eaLnBrk="1" hangingPunct="1"/>
            <a:r>
              <a:rPr lang="en-US" dirty="0" smtClean="0"/>
              <a:t>Effort equivalent to tide gauges?</a:t>
            </a:r>
          </a:p>
          <a:p>
            <a:pPr lvl="2" eaLnBrk="1" hangingPunct="1"/>
            <a:r>
              <a:rPr lang="en-US" dirty="0" smtClean="0"/>
              <a:t>GPS base stations or CORS</a:t>
            </a:r>
          </a:p>
          <a:p>
            <a:pPr lvl="2" eaLnBrk="1" hangingPunct="1"/>
            <a:endParaRPr lang="en-US" sz="1000" dirty="0" smtClean="0"/>
          </a:p>
          <a:p>
            <a:pPr lvl="1" eaLnBrk="1" hangingPunct="1"/>
            <a:r>
              <a:rPr lang="en-US" dirty="0" smtClean="0"/>
              <a:t>Post-processing of position data</a:t>
            </a:r>
          </a:p>
        </p:txBody>
      </p:sp>
      <p:sp>
        <p:nvSpPr>
          <p:cNvPr id="4" name="Rectangle 2"/>
          <p:cNvSpPr txBox="1">
            <a:spLocks noChangeArrowheads="1"/>
          </p:cNvSpPr>
          <p:nvPr/>
        </p:nvSpPr>
        <p:spPr bwMode="auto">
          <a:xfrm>
            <a:off x="533400" y="3810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smtClean="0">
                <a:ln>
                  <a:noFill/>
                </a:ln>
                <a:solidFill>
                  <a:schemeClr val="accent1">
                    <a:lumMod val="75000"/>
                  </a:schemeClr>
                </a:solidFill>
                <a:effectLst/>
                <a:uLnTx/>
                <a:uFillTx/>
                <a:latin typeface="+mj-lt"/>
                <a:ea typeface="+mj-ea"/>
                <a:cs typeface="+mj-cs"/>
              </a:rPr>
              <a:t>Ellipsoidally</a:t>
            </a:r>
            <a:r>
              <a:rPr kumimoji="0" lang="en-US" sz="3600" b="1" i="0" u="none" strike="noStrike" kern="1200" cap="none" spc="0" normalizeH="0" baseline="0" noProof="0" dirty="0" smtClean="0">
                <a:ln>
                  <a:noFill/>
                </a:ln>
                <a:solidFill>
                  <a:schemeClr val="accent1">
                    <a:lumMod val="75000"/>
                  </a:schemeClr>
                </a:solidFill>
                <a:effectLst/>
                <a:uLnTx/>
                <a:uFillTx/>
                <a:latin typeface="+mj-lt"/>
                <a:ea typeface="+mj-ea"/>
                <a:cs typeface="+mj-cs"/>
              </a:rPr>
              <a:t> Referenced Surveys</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09600" y="381000"/>
            <a:ext cx="7772400" cy="1143000"/>
          </a:xfrm>
        </p:spPr>
        <p:txBody>
          <a:bodyPr/>
          <a:lstStyle/>
          <a:p>
            <a:pPr eaLnBrk="1" hangingPunct="1"/>
            <a:r>
              <a:rPr lang="en-US" sz="3600" b="1" dirty="0" smtClean="0">
                <a:solidFill>
                  <a:schemeClr val="accent1">
                    <a:lumMod val="75000"/>
                  </a:schemeClr>
                </a:solidFill>
              </a:rPr>
              <a:t>OCS ERS Operational Concepts</a:t>
            </a:r>
          </a:p>
        </p:txBody>
      </p:sp>
      <p:sp>
        <p:nvSpPr>
          <p:cNvPr id="16387" name="Rectangle 3"/>
          <p:cNvSpPr>
            <a:spLocks noGrp="1" noChangeArrowheads="1"/>
          </p:cNvSpPr>
          <p:nvPr>
            <p:ph type="body" idx="1"/>
          </p:nvPr>
        </p:nvSpPr>
        <p:spPr>
          <a:xfrm>
            <a:off x="692728" y="1565564"/>
            <a:ext cx="8077200" cy="3581400"/>
          </a:xfrm>
        </p:spPr>
        <p:txBody>
          <a:bodyPr numCol="2">
            <a:noAutofit/>
          </a:bodyPr>
          <a:lstStyle/>
          <a:p>
            <a:pPr eaLnBrk="1" hangingPunct="1">
              <a:lnSpc>
                <a:spcPct val="80000"/>
              </a:lnSpc>
            </a:pPr>
            <a:r>
              <a:rPr lang="en-US" sz="2400" dirty="0" smtClean="0"/>
              <a:t>VDatum and CORS</a:t>
            </a:r>
          </a:p>
          <a:p>
            <a:pPr lvl="1" eaLnBrk="1" hangingPunct="1">
              <a:lnSpc>
                <a:spcPct val="80000"/>
              </a:lnSpc>
            </a:pPr>
            <a:r>
              <a:rPr lang="en-US" sz="2400" dirty="0" smtClean="0"/>
              <a:t>e.g., Chesapeake Bay, Long Island Sound</a:t>
            </a:r>
          </a:p>
          <a:p>
            <a:pPr lvl="1" eaLnBrk="1" hangingPunct="1">
              <a:lnSpc>
                <a:spcPct val="80000"/>
              </a:lnSpc>
              <a:buNone/>
            </a:pPr>
            <a:endParaRPr lang="en-US" sz="2400" dirty="0" smtClean="0"/>
          </a:p>
          <a:p>
            <a:pPr eaLnBrk="1" hangingPunct="1">
              <a:lnSpc>
                <a:spcPct val="80000"/>
              </a:lnSpc>
            </a:pPr>
            <a:r>
              <a:rPr lang="en-US" sz="2400" dirty="0" smtClean="0"/>
              <a:t>Small Local Area	</a:t>
            </a:r>
          </a:p>
          <a:p>
            <a:pPr lvl="1" eaLnBrk="1" hangingPunct="1">
              <a:lnSpc>
                <a:spcPct val="80000"/>
              </a:lnSpc>
            </a:pPr>
            <a:r>
              <a:rPr lang="en-US" sz="2400" dirty="0" smtClean="0"/>
              <a:t>Port and Harbor Surveys</a:t>
            </a:r>
          </a:p>
          <a:p>
            <a:pPr lvl="1" eaLnBrk="1" hangingPunct="1">
              <a:lnSpc>
                <a:spcPct val="80000"/>
              </a:lnSpc>
            </a:pPr>
            <a:r>
              <a:rPr lang="en-US" sz="2400" dirty="0" smtClean="0"/>
              <a:t>Tidally simple regimes</a:t>
            </a:r>
          </a:p>
          <a:p>
            <a:pPr lvl="1" eaLnBrk="1" hangingPunct="1">
              <a:lnSpc>
                <a:spcPct val="80000"/>
              </a:lnSpc>
            </a:pPr>
            <a:r>
              <a:rPr lang="en-US" sz="2400" dirty="0" smtClean="0"/>
              <a:t>Single transformation value</a:t>
            </a:r>
          </a:p>
          <a:p>
            <a:pPr lvl="1" eaLnBrk="1" hangingPunct="1">
              <a:lnSpc>
                <a:spcPct val="80000"/>
              </a:lnSpc>
              <a:buNone/>
            </a:pPr>
            <a:endParaRPr lang="en-US" sz="2400" dirty="0" smtClean="0"/>
          </a:p>
          <a:p>
            <a:pPr lvl="1" eaLnBrk="1" hangingPunct="1">
              <a:lnSpc>
                <a:spcPct val="80000"/>
              </a:lnSpc>
              <a:buNone/>
            </a:pPr>
            <a:endParaRPr lang="en-US" sz="2400" dirty="0" smtClean="0"/>
          </a:p>
          <a:p>
            <a:pPr eaLnBrk="1" hangingPunct="1">
              <a:lnSpc>
                <a:spcPct val="80000"/>
              </a:lnSpc>
            </a:pPr>
            <a:r>
              <a:rPr lang="en-US" sz="2400" dirty="0" smtClean="0"/>
              <a:t>Alternate </a:t>
            </a:r>
            <a:r>
              <a:rPr lang="en-US" sz="2400" dirty="0" smtClean="0"/>
              <a:t>validations of transformation </a:t>
            </a:r>
            <a:r>
              <a:rPr lang="en-US" sz="2400" dirty="0" smtClean="0"/>
              <a:t>methods</a:t>
            </a:r>
          </a:p>
          <a:p>
            <a:pPr lvl="1" eaLnBrk="1" hangingPunct="1">
              <a:lnSpc>
                <a:spcPct val="80000"/>
              </a:lnSpc>
            </a:pPr>
            <a:r>
              <a:rPr lang="en-US" sz="2400" dirty="0" smtClean="0"/>
              <a:t>Establishment of GPS base stations, GPS water level buoys</a:t>
            </a:r>
          </a:p>
          <a:p>
            <a:pPr lvl="1" eaLnBrk="1" hangingPunct="1">
              <a:lnSpc>
                <a:spcPct val="80000"/>
              </a:lnSpc>
            </a:pPr>
            <a:r>
              <a:rPr lang="en-US" sz="2400" dirty="0" smtClean="0"/>
              <a:t>Post-survey determination of datum transformation</a:t>
            </a:r>
          </a:p>
          <a:p>
            <a:pPr lvl="1" eaLnBrk="1" hangingPunct="1">
              <a:lnSpc>
                <a:spcPct val="80000"/>
              </a:lnSpc>
            </a:pPr>
            <a:endParaRPr lang="en-US" sz="2400" dirty="0" smtClean="0"/>
          </a:p>
          <a:p>
            <a:pPr eaLnBrk="1" hangingPunct="1">
              <a:lnSpc>
                <a:spcPct val="80000"/>
              </a:lnSpc>
            </a:pPr>
            <a:r>
              <a:rPr lang="en-US" sz="2400" dirty="0" smtClean="0"/>
              <a:t>Real-time vs. Post-processed</a:t>
            </a:r>
          </a:p>
          <a:p>
            <a:pPr lvl="1" eaLnBrk="1" hangingPunct="1">
              <a:lnSpc>
                <a:spcPct val="80000"/>
              </a:lnSpc>
              <a:buFontTx/>
              <a:buNone/>
            </a:pPr>
            <a:endParaRPr lang="en-US" sz="2400" dirty="0" smtClean="0"/>
          </a:p>
        </p:txBody>
      </p:sp>
      <p:pic>
        <p:nvPicPr>
          <p:cNvPr id="12294" name="Picture 6" descr="http://www.hydropalooza.noaa.gov/images/press/RAandFA.png"/>
          <p:cNvPicPr>
            <a:picLocks noChangeAspect="1" noChangeArrowheads="1"/>
          </p:cNvPicPr>
          <p:nvPr/>
        </p:nvPicPr>
        <p:blipFill>
          <a:blip r:embed="rId3" cstate="print"/>
          <a:srcRect t="27908" b="28170"/>
          <a:stretch>
            <a:fillRect/>
          </a:stretch>
        </p:blipFill>
        <p:spPr bwMode="auto">
          <a:xfrm>
            <a:off x="0" y="5075816"/>
            <a:ext cx="5410200" cy="1782184"/>
          </a:xfrm>
          <a:prstGeom prst="rect">
            <a:avLst/>
          </a:prstGeom>
          <a:noFill/>
        </p:spPr>
      </p:pic>
      <p:pic>
        <p:nvPicPr>
          <p:cNvPr id="12296" name="Picture 8" descr="http://www.hydropalooza.noaa.gov/images/press/Launch.png"/>
          <p:cNvPicPr>
            <a:picLocks noChangeAspect="1" noChangeArrowheads="1"/>
          </p:cNvPicPr>
          <p:nvPr/>
        </p:nvPicPr>
        <p:blipFill>
          <a:blip r:embed="rId4" cstate="print"/>
          <a:srcRect t="26174"/>
          <a:stretch>
            <a:fillRect/>
          </a:stretch>
        </p:blipFill>
        <p:spPr bwMode="auto">
          <a:xfrm>
            <a:off x="5486400" y="5084618"/>
            <a:ext cx="3657600" cy="1773382"/>
          </a:xfrm>
          <a:prstGeom prst="rect">
            <a:avLst/>
          </a:prstGeom>
          <a:noFill/>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Date Placeholder 1"/>
          <p:cNvSpPr txBox="1">
            <a:spLocks noGrp="1"/>
          </p:cNvSpPr>
          <p:nvPr/>
        </p:nvSpPr>
        <p:spPr bwMode="auto">
          <a:xfrm>
            <a:off x="457200" y="6251575"/>
            <a:ext cx="2133600" cy="476250"/>
          </a:xfrm>
          <a:prstGeom prst="rect">
            <a:avLst/>
          </a:prstGeom>
          <a:noFill/>
          <a:ln w="9525">
            <a:noFill/>
            <a:miter lim="800000"/>
            <a:headEnd/>
            <a:tailEnd/>
          </a:ln>
        </p:spPr>
        <p:txBody>
          <a:bodyPr anchor="b"/>
          <a:lstStyle/>
          <a:p>
            <a:r>
              <a:rPr lang="en-US" sz="900" i="1"/>
              <a:t>October 31, 2007</a:t>
            </a:r>
          </a:p>
        </p:txBody>
      </p:sp>
      <p:pic>
        <p:nvPicPr>
          <p:cNvPr id="6147" name="Picture 2" descr="sidebyside"/>
          <p:cNvPicPr>
            <a:picLocks noChangeAspect="1" noChangeArrowheads="1"/>
          </p:cNvPicPr>
          <p:nvPr/>
        </p:nvPicPr>
        <p:blipFill>
          <a:blip r:embed="rId3" cstate="print"/>
          <a:srcRect l="3125" t="31406" r="52657" b="9032"/>
          <a:stretch>
            <a:fillRect/>
          </a:stretch>
        </p:blipFill>
        <p:spPr bwMode="auto">
          <a:xfrm>
            <a:off x="6584950" y="1371600"/>
            <a:ext cx="2179638" cy="2133600"/>
          </a:xfrm>
          <a:prstGeom prst="rect">
            <a:avLst/>
          </a:prstGeom>
          <a:noFill/>
          <a:ln w="57150" cmpd="thinThick">
            <a:solidFill>
              <a:schemeClr val="tx1"/>
            </a:solidFill>
            <a:miter lim="800000"/>
            <a:headEnd/>
            <a:tailEnd/>
          </a:ln>
        </p:spPr>
      </p:pic>
      <p:sp>
        <p:nvSpPr>
          <p:cNvPr id="6148" name="Rectangle 3"/>
          <p:cNvSpPr>
            <a:spLocks noChangeArrowheads="1"/>
          </p:cNvSpPr>
          <p:nvPr/>
        </p:nvSpPr>
        <p:spPr bwMode="auto">
          <a:xfrm>
            <a:off x="6311900" y="773113"/>
            <a:ext cx="2590800" cy="636587"/>
          </a:xfrm>
          <a:prstGeom prst="rect">
            <a:avLst/>
          </a:prstGeom>
          <a:noFill/>
          <a:ln w="9525">
            <a:noFill/>
            <a:miter lim="800000"/>
            <a:headEnd/>
            <a:tailEnd/>
          </a:ln>
        </p:spPr>
        <p:txBody>
          <a:bodyPr lIns="90000" tIns="46800" rIns="90000" bIns="46800" anchor="ctr"/>
          <a:lstStyle/>
          <a:p>
            <a:pPr algn="ctr" defTabSz="449263" eaLnBrk="0" hangingPunct="0">
              <a:buClr>
                <a:srgbClr val="FFFF00"/>
              </a:buClr>
              <a:buSzPct val="100000"/>
              <a:buFont typeface="Times New Roman" pitchFamily="18" charset="0"/>
              <a:buNone/>
            </a:pPr>
            <a:r>
              <a:rPr lang="en-US" sz="1200" dirty="0">
                <a:latin typeface="Arial Black" pitchFamily="34" charset="0"/>
              </a:rPr>
              <a:t>Bathy/</a:t>
            </a:r>
            <a:r>
              <a:rPr lang="en-US" sz="1200" dirty="0" err="1">
                <a:latin typeface="Arial Black" pitchFamily="34" charset="0"/>
              </a:rPr>
              <a:t>Topo</a:t>
            </a:r>
            <a:r>
              <a:rPr lang="en-US" sz="1200" dirty="0">
                <a:latin typeface="Arial Black" pitchFamily="34" charset="0"/>
              </a:rPr>
              <a:t> </a:t>
            </a:r>
            <a:br>
              <a:rPr lang="en-US" sz="1200" dirty="0">
                <a:latin typeface="Arial Black" pitchFamily="34" charset="0"/>
              </a:rPr>
            </a:br>
            <a:r>
              <a:rPr lang="en-US" sz="1200" dirty="0">
                <a:latin typeface="Arial Black" pitchFamily="34" charset="0"/>
              </a:rPr>
              <a:t>Digital Elevation Model</a:t>
            </a:r>
          </a:p>
        </p:txBody>
      </p:sp>
      <p:pic>
        <p:nvPicPr>
          <p:cNvPr id="6149" name="Picture 4"/>
          <p:cNvPicPr>
            <a:picLocks noChangeAspect="1" noChangeArrowheads="1"/>
          </p:cNvPicPr>
          <p:nvPr/>
        </p:nvPicPr>
        <p:blipFill>
          <a:blip r:embed="rId4" cstate="print"/>
          <a:srcRect t="1399" r="2106" b="12422"/>
          <a:stretch>
            <a:fillRect/>
          </a:stretch>
        </p:blipFill>
        <p:spPr bwMode="auto">
          <a:xfrm>
            <a:off x="257175" y="1371600"/>
            <a:ext cx="1066800" cy="1219200"/>
          </a:xfrm>
          <a:prstGeom prst="rect">
            <a:avLst/>
          </a:prstGeom>
          <a:noFill/>
          <a:ln w="38100" cmpd="dbl">
            <a:solidFill>
              <a:schemeClr val="tx1"/>
            </a:solidFill>
            <a:miter lim="800000"/>
            <a:headEnd/>
            <a:tailEnd/>
          </a:ln>
        </p:spPr>
      </p:pic>
      <p:pic>
        <p:nvPicPr>
          <p:cNvPr id="6150" name="Picture 5" descr="bathgrid"/>
          <p:cNvPicPr>
            <a:picLocks noChangeAspect="1" noChangeArrowheads="1"/>
          </p:cNvPicPr>
          <p:nvPr/>
        </p:nvPicPr>
        <p:blipFill>
          <a:blip r:embed="rId5" cstate="print"/>
          <a:srcRect l="2213" t="613" b="3963"/>
          <a:stretch>
            <a:fillRect/>
          </a:stretch>
        </p:blipFill>
        <p:spPr bwMode="auto">
          <a:xfrm>
            <a:off x="266700" y="2767013"/>
            <a:ext cx="1084263" cy="1271587"/>
          </a:xfrm>
          <a:prstGeom prst="rect">
            <a:avLst/>
          </a:prstGeom>
          <a:noFill/>
          <a:ln w="38100" cmpd="dbl">
            <a:solidFill>
              <a:srgbClr val="000000"/>
            </a:solidFill>
            <a:miter lim="800000"/>
            <a:headEnd/>
            <a:tailEnd/>
          </a:ln>
        </p:spPr>
      </p:pic>
      <p:sp>
        <p:nvSpPr>
          <p:cNvPr id="153606" name="Rectangle 6"/>
          <p:cNvSpPr>
            <a:spLocks noChangeArrowheads="1"/>
          </p:cNvSpPr>
          <p:nvPr/>
        </p:nvSpPr>
        <p:spPr bwMode="auto">
          <a:xfrm>
            <a:off x="1301750" y="3314700"/>
            <a:ext cx="1498600" cy="454025"/>
          </a:xfrm>
          <a:prstGeom prst="rect">
            <a:avLst/>
          </a:prstGeom>
          <a:noFill/>
          <a:ln w="9525">
            <a:noFill/>
            <a:miter lim="800000"/>
            <a:headEnd/>
            <a:tailEnd/>
          </a:ln>
          <a:effectLst/>
        </p:spPr>
        <p:txBody>
          <a:bodyPr anchor="ctr"/>
          <a:lstStyle/>
          <a:p>
            <a:pPr algn="ctr">
              <a:defRPr/>
            </a:pPr>
            <a:r>
              <a:rPr lang="en-US" sz="1200" b="1" dirty="0"/>
              <a:t>NOAA </a:t>
            </a:r>
            <a:br>
              <a:rPr lang="en-US" sz="1200" b="1" dirty="0"/>
            </a:br>
            <a:r>
              <a:rPr lang="en-US" sz="1200" b="1" dirty="0"/>
              <a:t>Bathymetry</a:t>
            </a:r>
          </a:p>
        </p:txBody>
      </p:sp>
      <p:sp>
        <p:nvSpPr>
          <p:cNvPr id="153607" name="Rectangle 7"/>
          <p:cNvSpPr>
            <a:spLocks noChangeArrowheads="1"/>
          </p:cNvSpPr>
          <p:nvPr/>
        </p:nvSpPr>
        <p:spPr bwMode="auto">
          <a:xfrm>
            <a:off x="1409700" y="1622425"/>
            <a:ext cx="1143000" cy="454025"/>
          </a:xfrm>
          <a:prstGeom prst="rect">
            <a:avLst/>
          </a:prstGeom>
          <a:noFill/>
          <a:ln w="19050">
            <a:noFill/>
            <a:miter lim="800000"/>
            <a:headEnd/>
            <a:tailEnd/>
          </a:ln>
          <a:effectLst/>
        </p:spPr>
        <p:txBody>
          <a:bodyPr anchor="ctr"/>
          <a:lstStyle/>
          <a:p>
            <a:pPr algn="ctr">
              <a:defRPr/>
            </a:pPr>
            <a:r>
              <a:rPr lang="en-US" sz="1200" b="1" dirty="0"/>
              <a:t>USGS </a:t>
            </a:r>
            <a:br>
              <a:rPr lang="en-US" sz="1200" b="1" dirty="0"/>
            </a:br>
            <a:r>
              <a:rPr lang="en-US" sz="1200" b="1" dirty="0"/>
              <a:t>Topography</a:t>
            </a:r>
          </a:p>
        </p:txBody>
      </p:sp>
      <p:pic>
        <p:nvPicPr>
          <p:cNvPr id="6153" name="Picture 8" descr="vdat-inter"/>
          <p:cNvPicPr>
            <a:picLocks noChangeAspect="1" noChangeArrowheads="1"/>
          </p:cNvPicPr>
          <p:nvPr/>
        </p:nvPicPr>
        <p:blipFill>
          <a:blip r:embed="rId6" cstate="print"/>
          <a:srcRect/>
          <a:stretch>
            <a:fillRect/>
          </a:stretch>
        </p:blipFill>
        <p:spPr bwMode="auto">
          <a:xfrm>
            <a:off x="2881313" y="1981200"/>
            <a:ext cx="2681287" cy="1509713"/>
          </a:xfrm>
          <a:prstGeom prst="rect">
            <a:avLst/>
          </a:prstGeom>
          <a:noFill/>
          <a:ln w="9525">
            <a:noFill/>
            <a:miter lim="800000"/>
            <a:headEnd/>
            <a:tailEnd/>
          </a:ln>
        </p:spPr>
      </p:pic>
      <p:sp>
        <p:nvSpPr>
          <p:cNvPr id="6154" name="AutoShape 9"/>
          <p:cNvSpPr>
            <a:spLocks noChangeArrowheads="1"/>
          </p:cNvSpPr>
          <p:nvPr/>
        </p:nvSpPr>
        <p:spPr bwMode="auto">
          <a:xfrm>
            <a:off x="1504950" y="1981200"/>
            <a:ext cx="1238250" cy="485775"/>
          </a:xfrm>
          <a:prstGeom prst="rightArrow">
            <a:avLst>
              <a:gd name="adj1" fmla="val 50000"/>
              <a:gd name="adj2" fmla="val 63725"/>
            </a:avLst>
          </a:prstGeom>
          <a:solidFill>
            <a:srgbClr val="FFFF99"/>
          </a:solidFill>
          <a:ln w="9525">
            <a:solidFill>
              <a:schemeClr val="tx1"/>
            </a:solidFill>
            <a:miter lim="800000"/>
            <a:headEnd/>
            <a:tailEnd/>
          </a:ln>
        </p:spPr>
        <p:txBody>
          <a:bodyPr wrap="none" anchor="ctr"/>
          <a:lstStyle/>
          <a:p>
            <a:pPr eaLnBrk="0" hangingPunct="0"/>
            <a:endParaRPr lang="en-US">
              <a:latin typeface="Garamond" pitchFamily="18" charset="0"/>
            </a:endParaRPr>
          </a:p>
        </p:txBody>
      </p:sp>
      <p:sp>
        <p:nvSpPr>
          <p:cNvPr id="6155" name="AutoShape 10"/>
          <p:cNvSpPr>
            <a:spLocks noChangeArrowheads="1"/>
          </p:cNvSpPr>
          <p:nvPr/>
        </p:nvSpPr>
        <p:spPr bwMode="auto">
          <a:xfrm>
            <a:off x="1447800" y="2943225"/>
            <a:ext cx="1295400" cy="485775"/>
          </a:xfrm>
          <a:prstGeom prst="rightArrow">
            <a:avLst>
              <a:gd name="adj1" fmla="val 50000"/>
              <a:gd name="adj2" fmla="val 66667"/>
            </a:avLst>
          </a:prstGeom>
          <a:solidFill>
            <a:srgbClr val="FFFF99"/>
          </a:solidFill>
          <a:ln w="9525">
            <a:solidFill>
              <a:schemeClr val="tx1"/>
            </a:solidFill>
            <a:miter lim="800000"/>
            <a:headEnd/>
            <a:tailEnd/>
          </a:ln>
        </p:spPr>
        <p:txBody>
          <a:bodyPr wrap="none" anchor="ctr"/>
          <a:lstStyle/>
          <a:p>
            <a:pPr eaLnBrk="0" hangingPunct="0"/>
            <a:endParaRPr lang="en-US">
              <a:latin typeface="Garamond" pitchFamily="18" charset="0"/>
            </a:endParaRPr>
          </a:p>
        </p:txBody>
      </p:sp>
      <p:sp>
        <p:nvSpPr>
          <p:cNvPr id="6156" name="AutoShape 11"/>
          <p:cNvSpPr>
            <a:spLocks noChangeArrowheads="1"/>
          </p:cNvSpPr>
          <p:nvPr/>
        </p:nvSpPr>
        <p:spPr bwMode="auto">
          <a:xfrm>
            <a:off x="2895600" y="1524000"/>
            <a:ext cx="485775" cy="381000"/>
          </a:xfrm>
          <a:prstGeom prst="downArrow">
            <a:avLst>
              <a:gd name="adj1" fmla="val 50000"/>
              <a:gd name="adj2" fmla="val 25000"/>
            </a:avLst>
          </a:prstGeom>
          <a:solidFill>
            <a:srgbClr val="FFCC00"/>
          </a:solidFill>
          <a:ln w="9525">
            <a:solidFill>
              <a:schemeClr val="tx1"/>
            </a:solidFill>
            <a:miter lim="800000"/>
            <a:headEnd/>
            <a:tailEnd/>
          </a:ln>
        </p:spPr>
        <p:txBody>
          <a:bodyPr wrap="none" anchor="ctr"/>
          <a:lstStyle/>
          <a:p>
            <a:pPr eaLnBrk="0" hangingPunct="0"/>
            <a:endParaRPr lang="en-US">
              <a:latin typeface="Garamond" pitchFamily="18" charset="0"/>
            </a:endParaRPr>
          </a:p>
        </p:txBody>
      </p:sp>
      <p:sp>
        <p:nvSpPr>
          <p:cNvPr id="6157" name="Text Box 12"/>
          <p:cNvSpPr txBox="1">
            <a:spLocks noChangeArrowheads="1"/>
          </p:cNvSpPr>
          <p:nvPr/>
        </p:nvSpPr>
        <p:spPr bwMode="auto">
          <a:xfrm>
            <a:off x="4716463" y="981075"/>
            <a:ext cx="922337" cy="517525"/>
          </a:xfrm>
          <a:prstGeom prst="rect">
            <a:avLst/>
          </a:prstGeom>
          <a:noFill/>
          <a:ln w="9525">
            <a:noFill/>
            <a:miter lim="800000"/>
            <a:headEnd/>
            <a:tailEnd/>
          </a:ln>
        </p:spPr>
        <p:txBody>
          <a:bodyPr wrap="none">
            <a:spAutoFit/>
          </a:bodyPr>
          <a:lstStyle/>
          <a:p>
            <a:pPr eaLnBrk="0" hangingPunct="0"/>
            <a:r>
              <a:rPr lang="en-US" sz="1400" b="1"/>
              <a:t>Ellipsoid</a:t>
            </a:r>
          </a:p>
          <a:p>
            <a:pPr eaLnBrk="0" hangingPunct="0"/>
            <a:r>
              <a:rPr lang="en-US" sz="1400" b="1"/>
              <a:t>Model</a:t>
            </a:r>
          </a:p>
        </p:txBody>
      </p:sp>
      <p:sp>
        <p:nvSpPr>
          <p:cNvPr id="6158" name="Text Box 13"/>
          <p:cNvSpPr txBox="1">
            <a:spLocks noChangeArrowheads="1"/>
          </p:cNvSpPr>
          <p:nvPr/>
        </p:nvSpPr>
        <p:spPr bwMode="auto">
          <a:xfrm>
            <a:off x="3810000" y="962025"/>
            <a:ext cx="695325" cy="517525"/>
          </a:xfrm>
          <a:prstGeom prst="rect">
            <a:avLst/>
          </a:prstGeom>
          <a:noFill/>
          <a:ln w="9525">
            <a:noFill/>
            <a:miter lim="800000"/>
            <a:headEnd/>
            <a:tailEnd/>
          </a:ln>
        </p:spPr>
        <p:txBody>
          <a:bodyPr wrap="none">
            <a:spAutoFit/>
          </a:bodyPr>
          <a:lstStyle/>
          <a:p>
            <a:pPr eaLnBrk="0" hangingPunct="0"/>
            <a:r>
              <a:rPr lang="en-US" sz="1400" b="1"/>
              <a:t>Tidal</a:t>
            </a:r>
          </a:p>
          <a:p>
            <a:pPr eaLnBrk="0" hangingPunct="0"/>
            <a:r>
              <a:rPr lang="en-US" sz="1400" b="1"/>
              <a:t>Model</a:t>
            </a:r>
            <a:endParaRPr lang="en-US" sz="1200" b="1"/>
          </a:p>
        </p:txBody>
      </p:sp>
      <p:sp>
        <p:nvSpPr>
          <p:cNvPr id="6159" name="Text Box 14"/>
          <p:cNvSpPr txBox="1">
            <a:spLocks noChangeArrowheads="1"/>
          </p:cNvSpPr>
          <p:nvPr/>
        </p:nvSpPr>
        <p:spPr bwMode="auto">
          <a:xfrm>
            <a:off x="2809875" y="965200"/>
            <a:ext cx="695325" cy="517525"/>
          </a:xfrm>
          <a:prstGeom prst="rect">
            <a:avLst/>
          </a:prstGeom>
          <a:noFill/>
          <a:ln w="9525">
            <a:noFill/>
            <a:miter lim="800000"/>
            <a:headEnd/>
            <a:tailEnd/>
          </a:ln>
        </p:spPr>
        <p:txBody>
          <a:bodyPr wrap="none">
            <a:spAutoFit/>
          </a:bodyPr>
          <a:lstStyle/>
          <a:p>
            <a:pPr eaLnBrk="0" hangingPunct="0"/>
            <a:r>
              <a:rPr lang="en-US" sz="1400" b="1"/>
              <a:t>Geoid</a:t>
            </a:r>
          </a:p>
          <a:p>
            <a:pPr eaLnBrk="0" hangingPunct="0"/>
            <a:r>
              <a:rPr lang="en-US" sz="1400" b="1"/>
              <a:t>Model</a:t>
            </a:r>
            <a:endParaRPr lang="en-US" sz="1400"/>
          </a:p>
        </p:txBody>
      </p:sp>
      <p:sp>
        <p:nvSpPr>
          <p:cNvPr id="6160" name="AutoShape 15"/>
          <p:cNvSpPr>
            <a:spLocks noChangeArrowheads="1"/>
          </p:cNvSpPr>
          <p:nvPr/>
        </p:nvSpPr>
        <p:spPr bwMode="auto">
          <a:xfrm>
            <a:off x="4848225" y="1524000"/>
            <a:ext cx="485775" cy="381000"/>
          </a:xfrm>
          <a:prstGeom prst="downArrow">
            <a:avLst>
              <a:gd name="adj1" fmla="val 50000"/>
              <a:gd name="adj2" fmla="val 25000"/>
            </a:avLst>
          </a:prstGeom>
          <a:solidFill>
            <a:srgbClr val="FFCC00"/>
          </a:solidFill>
          <a:ln w="9525">
            <a:solidFill>
              <a:schemeClr val="tx1"/>
            </a:solidFill>
            <a:miter lim="800000"/>
            <a:headEnd/>
            <a:tailEnd/>
          </a:ln>
        </p:spPr>
        <p:txBody>
          <a:bodyPr wrap="none" anchor="ctr"/>
          <a:lstStyle/>
          <a:p>
            <a:pPr eaLnBrk="0" hangingPunct="0"/>
            <a:endParaRPr lang="en-US">
              <a:latin typeface="Garamond" pitchFamily="18" charset="0"/>
            </a:endParaRPr>
          </a:p>
        </p:txBody>
      </p:sp>
      <p:sp>
        <p:nvSpPr>
          <p:cNvPr id="6161" name="AutoShape 16"/>
          <p:cNvSpPr>
            <a:spLocks noChangeArrowheads="1"/>
          </p:cNvSpPr>
          <p:nvPr/>
        </p:nvSpPr>
        <p:spPr bwMode="auto">
          <a:xfrm>
            <a:off x="3886200" y="1524000"/>
            <a:ext cx="485775" cy="381000"/>
          </a:xfrm>
          <a:prstGeom prst="downArrow">
            <a:avLst>
              <a:gd name="adj1" fmla="val 50000"/>
              <a:gd name="adj2" fmla="val 25000"/>
            </a:avLst>
          </a:prstGeom>
          <a:solidFill>
            <a:srgbClr val="FFCC00"/>
          </a:solidFill>
          <a:ln w="9525">
            <a:solidFill>
              <a:schemeClr val="tx1"/>
            </a:solidFill>
            <a:miter lim="800000"/>
            <a:headEnd/>
            <a:tailEnd/>
          </a:ln>
        </p:spPr>
        <p:txBody>
          <a:bodyPr wrap="none" anchor="ctr"/>
          <a:lstStyle/>
          <a:p>
            <a:pPr eaLnBrk="0" hangingPunct="0"/>
            <a:endParaRPr lang="en-US">
              <a:latin typeface="Garamond" pitchFamily="18" charset="0"/>
            </a:endParaRPr>
          </a:p>
        </p:txBody>
      </p:sp>
      <p:sp>
        <p:nvSpPr>
          <p:cNvPr id="6162" name="AutoShape 17"/>
          <p:cNvSpPr>
            <a:spLocks noChangeArrowheads="1"/>
          </p:cNvSpPr>
          <p:nvPr/>
        </p:nvSpPr>
        <p:spPr bwMode="auto">
          <a:xfrm>
            <a:off x="5715000" y="2286000"/>
            <a:ext cx="762000" cy="914400"/>
          </a:xfrm>
          <a:custGeom>
            <a:avLst/>
            <a:gdLst>
              <a:gd name="T0" fmla="*/ 711244052 w 21600"/>
              <a:gd name="T1" fmla="*/ 0 h 21600"/>
              <a:gd name="T2" fmla="*/ 0 w 21600"/>
              <a:gd name="T3" fmla="*/ 819352565 h 21600"/>
              <a:gd name="T4" fmla="*/ 711244052 w 21600"/>
              <a:gd name="T5" fmla="*/ 1638705130 h 21600"/>
              <a:gd name="T6" fmla="*/ 948325308 w 21600"/>
              <a:gd name="T7" fmla="*/ 81935256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99"/>
          </a:solidFill>
          <a:ln w="9525">
            <a:solidFill>
              <a:schemeClr val="tx1"/>
            </a:solidFill>
            <a:miter lim="800000"/>
            <a:headEnd/>
            <a:tailEnd/>
          </a:ln>
        </p:spPr>
        <p:txBody>
          <a:bodyPr wrap="none" anchor="ctr"/>
          <a:lstStyle/>
          <a:p>
            <a:endParaRPr lang="en-US"/>
          </a:p>
        </p:txBody>
      </p:sp>
      <p:sp>
        <p:nvSpPr>
          <p:cNvPr id="153618" name="Rectangle 18"/>
          <p:cNvSpPr>
            <a:spLocks noChangeArrowheads="1"/>
          </p:cNvSpPr>
          <p:nvPr/>
        </p:nvSpPr>
        <p:spPr bwMode="auto">
          <a:xfrm>
            <a:off x="2362200" y="3429000"/>
            <a:ext cx="3810000" cy="685800"/>
          </a:xfrm>
          <a:prstGeom prst="rect">
            <a:avLst/>
          </a:prstGeom>
          <a:noFill/>
          <a:ln w="9525">
            <a:noFill/>
            <a:miter lim="800000"/>
            <a:headEnd/>
            <a:tailEnd/>
          </a:ln>
          <a:effectLst/>
        </p:spPr>
        <p:txBody>
          <a:bodyPr anchor="ctr"/>
          <a:lstStyle/>
          <a:p>
            <a:pPr algn="ctr">
              <a:defRPr/>
            </a:pPr>
            <a:r>
              <a:rPr lang="en-US" b="1" dirty="0">
                <a:solidFill>
                  <a:schemeClr val="tx2"/>
                </a:solidFill>
              </a:rPr>
              <a:t>VDatum </a:t>
            </a:r>
            <a:br>
              <a:rPr lang="en-US" b="1" dirty="0">
                <a:solidFill>
                  <a:schemeClr val="tx2"/>
                </a:solidFill>
              </a:rPr>
            </a:br>
            <a:r>
              <a:rPr lang="en-US" b="1" dirty="0">
                <a:solidFill>
                  <a:schemeClr val="tx2"/>
                </a:solidFill>
              </a:rPr>
              <a:t>( Vertical Datum Transform Tool )</a:t>
            </a:r>
          </a:p>
        </p:txBody>
      </p:sp>
      <p:sp>
        <p:nvSpPr>
          <p:cNvPr id="6164" name="Text Box 19"/>
          <p:cNvSpPr txBox="1">
            <a:spLocks noChangeArrowheads="1"/>
          </p:cNvSpPr>
          <p:nvPr/>
        </p:nvSpPr>
        <p:spPr bwMode="auto">
          <a:xfrm>
            <a:off x="6797675" y="5403850"/>
            <a:ext cx="2133600" cy="1292225"/>
          </a:xfrm>
          <a:prstGeom prst="rect">
            <a:avLst/>
          </a:prstGeom>
          <a:solidFill>
            <a:schemeClr val="bg1"/>
          </a:solidFill>
          <a:ln w="9525">
            <a:solidFill>
              <a:schemeClr val="tx1"/>
            </a:solidFill>
            <a:miter lim="800000"/>
            <a:headEnd/>
            <a:tailEnd/>
          </a:ln>
        </p:spPr>
        <p:txBody>
          <a:bodyPr>
            <a:spAutoFit/>
          </a:bodyPr>
          <a:lstStyle/>
          <a:p>
            <a:pPr eaLnBrk="0" hangingPunct="0"/>
            <a:endParaRPr lang="en-US" sz="800"/>
          </a:p>
          <a:p>
            <a:pPr eaLnBrk="0" hangingPunct="0"/>
            <a:endParaRPr lang="en-US" sz="800"/>
          </a:p>
          <a:p>
            <a:pPr eaLnBrk="0" hangingPunct="0"/>
            <a:endParaRPr lang="en-US" sz="800"/>
          </a:p>
          <a:p>
            <a:pPr eaLnBrk="0" hangingPunct="0"/>
            <a:endParaRPr lang="en-US" sz="800"/>
          </a:p>
          <a:p>
            <a:pPr eaLnBrk="0" hangingPunct="0"/>
            <a:endParaRPr lang="en-US" sz="800"/>
          </a:p>
          <a:p>
            <a:pPr eaLnBrk="0" hangingPunct="0"/>
            <a:endParaRPr lang="en-US" sz="800"/>
          </a:p>
          <a:p>
            <a:pPr eaLnBrk="0" hangingPunct="0"/>
            <a:endParaRPr lang="en-US" sz="800"/>
          </a:p>
          <a:p>
            <a:pPr eaLnBrk="0" hangingPunct="0"/>
            <a:endParaRPr lang="en-US" sz="800"/>
          </a:p>
          <a:p>
            <a:pPr eaLnBrk="0" hangingPunct="0"/>
            <a:r>
              <a:rPr lang="en-US" sz="1400"/>
              <a:t>                                             </a:t>
            </a:r>
          </a:p>
        </p:txBody>
      </p:sp>
      <p:pic>
        <p:nvPicPr>
          <p:cNvPr id="6165" name="Picture 20" descr="importance2"/>
          <p:cNvPicPr preferRelativeResize="0">
            <a:picLocks noChangeAspect="1" noChangeArrowheads="1"/>
          </p:cNvPicPr>
          <p:nvPr/>
        </p:nvPicPr>
        <p:blipFill>
          <a:blip r:embed="rId7" cstate="print"/>
          <a:srcRect t="17999"/>
          <a:stretch>
            <a:fillRect/>
          </a:stretch>
        </p:blipFill>
        <p:spPr bwMode="auto">
          <a:xfrm>
            <a:off x="6858000" y="5418138"/>
            <a:ext cx="2025650" cy="1243012"/>
          </a:xfrm>
          <a:prstGeom prst="rect">
            <a:avLst/>
          </a:prstGeom>
          <a:solidFill>
            <a:srgbClr val="CC9900"/>
          </a:solidFill>
          <a:ln w="9525">
            <a:noFill/>
            <a:miter lim="800000"/>
            <a:headEnd/>
            <a:tailEnd/>
          </a:ln>
        </p:spPr>
      </p:pic>
      <p:sp>
        <p:nvSpPr>
          <p:cNvPr id="6166" name="AutoShape 21"/>
          <p:cNvSpPr>
            <a:spLocks noChangeArrowheads="1"/>
          </p:cNvSpPr>
          <p:nvPr/>
        </p:nvSpPr>
        <p:spPr bwMode="auto">
          <a:xfrm>
            <a:off x="6858000" y="6003925"/>
            <a:ext cx="1973263" cy="641350"/>
          </a:xfrm>
          <a:prstGeom prst="rtTriangle">
            <a:avLst/>
          </a:prstGeom>
          <a:solidFill>
            <a:srgbClr val="CC9900"/>
          </a:solidFill>
          <a:ln w="9525">
            <a:noFill/>
            <a:miter lim="800000"/>
            <a:headEnd/>
            <a:tailEnd/>
          </a:ln>
        </p:spPr>
        <p:txBody>
          <a:bodyPr wrap="none" anchor="ctr"/>
          <a:lstStyle/>
          <a:p>
            <a:pPr algn="ctr" eaLnBrk="0" hangingPunct="0"/>
            <a:endParaRPr lang="en-US" sz="2800" b="1" i="1"/>
          </a:p>
        </p:txBody>
      </p:sp>
      <p:sp>
        <p:nvSpPr>
          <p:cNvPr id="153622" name="Rectangle 22"/>
          <p:cNvSpPr>
            <a:spLocks noChangeArrowheads="1"/>
          </p:cNvSpPr>
          <p:nvPr/>
        </p:nvSpPr>
        <p:spPr bwMode="auto">
          <a:xfrm>
            <a:off x="6858000" y="4895850"/>
            <a:ext cx="1905000" cy="381000"/>
          </a:xfrm>
          <a:prstGeom prst="rect">
            <a:avLst/>
          </a:prstGeom>
          <a:noFill/>
          <a:ln w="9525">
            <a:noFill/>
            <a:miter lim="800000"/>
            <a:headEnd/>
            <a:tailEnd/>
          </a:ln>
          <a:effectLst/>
        </p:spPr>
        <p:txBody>
          <a:bodyPr anchor="ctr"/>
          <a:lstStyle/>
          <a:p>
            <a:pPr algn="ctr">
              <a:defRPr/>
            </a:pPr>
            <a:r>
              <a:rPr lang="en-US" sz="1200" b="1" dirty="0"/>
              <a:t> Marine Boundaries      </a:t>
            </a:r>
            <a:br>
              <a:rPr lang="en-US" sz="1200" b="1" dirty="0"/>
            </a:br>
            <a:r>
              <a:rPr lang="en-US" sz="1200" b="1" dirty="0"/>
              <a:t>and  Legal Issues</a:t>
            </a:r>
          </a:p>
        </p:txBody>
      </p:sp>
      <p:sp>
        <p:nvSpPr>
          <p:cNvPr id="6168" name="Line 23"/>
          <p:cNvSpPr>
            <a:spLocks noChangeShapeType="1"/>
          </p:cNvSpPr>
          <p:nvPr/>
        </p:nvSpPr>
        <p:spPr bwMode="auto">
          <a:xfrm>
            <a:off x="7286625" y="5900738"/>
            <a:ext cx="0" cy="762000"/>
          </a:xfrm>
          <a:prstGeom prst="line">
            <a:avLst/>
          </a:prstGeom>
          <a:noFill/>
          <a:ln w="12700">
            <a:solidFill>
              <a:schemeClr val="tx1"/>
            </a:solidFill>
            <a:prstDash val="dash"/>
            <a:round/>
            <a:headEnd/>
            <a:tailEnd/>
          </a:ln>
        </p:spPr>
        <p:txBody>
          <a:bodyPr wrap="none" anchor="ctr"/>
          <a:lstStyle/>
          <a:p>
            <a:endParaRPr lang="en-US"/>
          </a:p>
        </p:txBody>
      </p:sp>
      <p:pic>
        <p:nvPicPr>
          <p:cNvPr id="6169" name="Picture 24" descr="GPShydro"/>
          <p:cNvPicPr>
            <a:picLocks noChangeAspect="1" noChangeArrowheads="1"/>
          </p:cNvPicPr>
          <p:nvPr/>
        </p:nvPicPr>
        <p:blipFill>
          <a:blip r:embed="rId8" cstate="print"/>
          <a:srcRect/>
          <a:stretch>
            <a:fillRect/>
          </a:stretch>
        </p:blipFill>
        <p:spPr bwMode="auto">
          <a:xfrm>
            <a:off x="114300" y="5424488"/>
            <a:ext cx="1790700" cy="1368425"/>
          </a:xfrm>
          <a:prstGeom prst="rect">
            <a:avLst/>
          </a:prstGeom>
          <a:noFill/>
          <a:ln w="12700">
            <a:solidFill>
              <a:schemeClr val="tx1"/>
            </a:solidFill>
            <a:miter lim="800000"/>
            <a:headEnd/>
            <a:tailEnd/>
          </a:ln>
        </p:spPr>
      </p:pic>
      <p:pic>
        <p:nvPicPr>
          <p:cNvPr id="6170" name="Picture 25" descr="shore6"/>
          <p:cNvPicPr>
            <a:picLocks noChangeAspect="1" noChangeArrowheads="1"/>
          </p:cNvPicPr>
          <p:nvPr/>
        </p:nvPicPr>
        <p:blipFill>
          <a:blip r:embed="rId9" cstate="print"/>
          <a:srcRect/>
          <a:stretch>
            <a:fillRect/>
          </a:stretch>
        </p:blipFill>
        <p:spPr bwMode="auto">
          <a:xfrm>
            <a:off x="5067300" y="5429250"/>
            <a:ext cx="1600200" cy="1265238"/>
          </a:xfrm>
          <a:prstGeom prst="rect">
            <a:avLst/>
          </a:prstGeom>
          <a:noFill/>
          <a:ln w="9525">
            <a:solidFill>
              <a:srgbClr val="000000"/>
            </a:solidFill>
            <a:miter lim="800000"/>
            <a:headEnd/>
            <a:tailEnd/>
          </a:ln>
        </p:spPr>
      </p:pic>
      <p:sp>
        <p:nvSpPr>
          <p:cNvPr id="6171" name="Text Box 26"/>
          <p:cNvSpPr txBox="1">
            <a:spLocks noChangeArrowheads="1"/>
          </p:cNvSpPr>
          <p:nvPr/>
        </p:nvSpPr>
        <p:spPr bwMode="auto">
          <a:xfrm>
            <a:off x="5097463" y="6305550"/>
            <a:ext cx="1408112" cy="346075"/>
          </a:xfrm>
          <a:prstGeom prst="rect">
            <a:avLst/>
          </a:prstGeom>
          <a:solidFill>
            <a:schemeClr val="bg1"/>
          </a:solidFill>
          <a:ln w="9525">
            <a:solidFill>
              <a:schemeClr val="tx1"/>
            </a:solidFill>
            <a:miter lim="800000"/>
            <a:headEnd/>
            <a:tailEnd/>
          </a:ln>
        </p:spPr>
        <p:txBody>
          <a:bodyPr>
            <a:spAutoFit/>
          </a:bodyPr>
          <a:lstStyle/>
          <a:p>
            <a:pPr eaLnBrk="0" hangingPunct="0"/>
            <a:r>
              <a:rPr lang="en-US" sz="800" b="1"/>
              <a:t>USGS Topo Sheet</a:t>
            </a:r>
          </a:p>
          <a:p>
            <a:pPr eaLnBrk="0" hangingPunct="0"/>
            <a:r>
              <a:rPr lang="en-US" sz="800" b="1"/>
              <a:t>              NOAA Shoreline</a:t>
            </a:r>
          </a:p>
        </p:txBody>
      </p:sp>
      <p:sp>
        <p:nvSpPr>
          <p:cNvPr id="6172" name="Line 27"/>
          <p:cNvSpPr>
            <a:spLocks noChangeShapeType="1"/>
          </p:cNvSpPr>
          <p:nvPr/>
        </p:nvSpPr>
        <p:spPr bwMode="auto">
          <a:xfrm>
            <a:off x="5178425" y="6534150"/>
            <a:ext cx="393700" cy="0"/>
          </a:xfrm>
          <a:prstGeom prst="line">
            <a:avLst/>
          </a:prstGeom>
          <a:noFill/>
          <a:ln w="22225">
            <a:solidFill>
              <a:srgbClr val="FF00FF"/>
            </a:solidFill>
            <a:round/>
            <a:headEnd/>
            <a:tailEnd/>
          </a:ln>
        </p:spPr>
        <p:txBody>
          <a:bodyPr wrap="none" anchor="ctr"/>
          <a:lstStyle/>
          <a:p>
            <a:endParaRPr lang="en-US"/>
          </a:p>
        </p:txBody>
      </p:sp>
      <p:sp>
        <p:nvSpPr>
          <p:cNvPr id="6173" name="Text Box 28"/>
          <p:cNvSpPr txBox="1">
            <a:spLocks noChangeArrowheads="1"/>
          </p:cNvSpPr>
          <p:nvPr/>
        </p:nvSpPr>
        <p:spPr bwMode="auto">
          <a:xfrm>
            <a:off x="99147" y="4724400"/>
            <a:ext cx="2047875" cy="646331"/>
          </a:xfrm>
          <a:prstGeom prst="rect">
            <a:avLst/>
          </a:prstGeom>
          <a:noFill/>
          <a:ln w="9525">
            <a:noFill/>
            <a:miter lim="800000"/>
            <a:headEnd/>
            <a:tailEnd/>
          </a:ln>
        </p:spPr>
        <p:txBody>
          <a:bodyPr>
            <a:spAutoFit/>
          </a:bodyPr>
          <a:lstStyle/>
          <a:p>
            <a:pPr eaLnBrk="0" hangingPunct="0"/>
            <a:r>
              <a:rPr lang="en-US" sz="1200" b="1" dirty="0"/>
              <a:t>Kinematic GPS </a:t>
            </a:r>
            <a:endParaRPr lang="en-US" sz="1200" b="1" dirty="0" smtClean="0"/>
          </a:p>
          <a:p>
            <a:pPr eaLnBrk="0" hangingPunct="0"/>
            <a:r>
              <a:rPr lang="en-US" sz="1200" b="1" dirty="0" smtClean="0"/>
              <a:t>vertically-referenced </a:t>
            </a:r>
            <a:endParaRPr lang="en-US" sz="1200" b="1" dirty="0"/>
          </a:p>
          <a:p>
            <a:pPr eaLnBrk="0" hangingPunct="0"/>
            <a:r>
              <a:rPr lang="en-US" sz="1200" b="1" dirty="0"/>
              <a:t>Hydrographic Surveys</a:t>
            </a:r>
          </a:p>
        </p:txBody>
      </p:sp>
      <p:sp>
        <p:nvSpPr>
          <p:cNvPr id="6174" name="Text Box 29"/>
          <p:cNvSpPr txBox="1">
            <a:spLocks noChangeArrowheads="1"/>
          </p:cNvSpPr>
          <p:nvPr/>
        </p:nvSpPr>
        <p:spPr bwMode="auto">
          <a:xfrm>
            <a:off x="2095500" y="4724400"/>
            <a:ext cx="1485900" cy="639763"/>
          </a:xfrm>
          <a:prstGeom prst="rect">
            <a:avLst/>
          </a:prstGeom>
          <a:noFill/>
          <a:ln w="9525">
            <a:noFill/>
            <a:miter lim="800000"/>
            <a:headEnd/>
            <a:tailEnd/>
          </a:ln>
        </p:spPr>
        <p:txBody>
          <a:bodyPr>
            <a:spAutoFit/>
          </a:bodyPr>
          <a:lstStyle/>
          <a:p>
            <a:pPr eaLnBrk="0" hangingPunct="0"/>
            <a:r>
              <a:rPr lang="en-US" sz="1200" b="1" i="1" dirty="0"/>
              <a:t>Consistently</a:t>
            </a:r>
            <a:r>
              <a:rPr lang="en-US" sz="1200" b="1" dirty="0"/>
              <a:t> defined Shoreline from LIDAR data</a:t>
            </a:r>
          </a:p>
        </p:txBody>
      </p:sp>
      <p:sp>
        <p:nvSpPr>
          <p:cNvPr id="6175" name="Text Box 30"/>
          <p:cNvSpPr txBox="1">
            <a:spLocks noChangeArrowheads="1"/>
          </p:cNvSpPr>
          <p:nvPr/>
        </p:nvSpPr>
        <p:spPr bwMode="auto">
          <a:xfrm>
            <a:off x="5105400" y="4724400"/>
            <a:ext cx="1381125" cy="639763"/>
          </a:xfrm>
          <a:prstGeom prst="rect">
            <a:avLst/>
          </a:prstGeom>
          <a:noFill/>
          <a:ln w="9525">
            <a:noFill/>
            <a:miter lim="800000"/>
            <a:headEnd/>
            <a:tailEnd/>
          </a:ln>
        </p:spPr>
        <p:txBody>
          <a:bodyPr>
            <a:spAutoFit/>
          </a:bodyPr>
          <a:lstStyle/>
          <a:p>
            <a:pPr eaLnBrk="0" hangingPunct="0"/>
            <a:r>
              <a:rPr lang="en-US" sz="1200" b="1" dirty="0"/>
              <a:t>Resolve NOAA-USGS shoreline</a:t>
            </a:r>
          </a:p>
          <a:p>
            <a:pPr eaLnBrk="0" hangingPunct="0"/>
            <a:r>
              <a:rPr lang="en-US" sz="1200" b="1" dirty="0"/>
              <a:t>inconsistencies</a:t>
            </a:r>
          </a:p>
        </p:txBody>
      </p:sp>
      <p:pic>
        <p:nvPicPr>
          <p:cNvPr id="6176" name="Picture 31" descr="res2"/>
          <p:cNvPicPr>
            <a:picLocks noChangeAspect="1" noChangeArrowheads="1"/>
          </p:cNvPicPr>
          <p:nvPr/>
        </p:nvPicPr>
        <p:blipFill>
          <a:blip r:embed="rId10" cstate="print"/>
          <a:srcRect t="35516"/>
          <a:stretch>
            <a:fillRect/>
          </a:stretch>
        </p:blipFill>
        <p:spPr bwMode="auto">
          <a:xfrm>
            <a:off x="3733800" y="5410200"/>
            <a:ext cx="1143000" cy="1295400"/>
          </a:xfrm>
          <a:prstGeom prst="rect">
            <a:avLst/>
          </a:prstGeom>
          <a:noFill/>
          <a:ln w="9525">
            <a:solidFill>
              <a:schemeClr val="bg2"/>
            </a:solidFill>
            <a:miter lim="800000"/>
            <a:headEnd/>
            <a:tailEnd/>
          </a:ln>
        </p:spPr>
      </p:pic>
      <p:sp>
        <p:nvSpPr>
          <p:cNvPr id="6177" name="Text Box 32"/>
          <p:cNvSpPr txBox="1">
            <a:spLocks noChangeArrowheads="1"/>
          </p:cNvSpPr>
          <p:nvPr/>
        </p:nvSpPr>
        <p:spPr bwMode="auto">
          <a:xfrm>
            <a:off x="3733800" y="5410200"/>
            <a:ext cx="990600" cy="825500"/>
          </a:xfrm>
          <a:prstGeom prst="rect">
            <a:avLst/>
          </a:prstGeom>
          <a:noFill/>
          <a:ln w="9525">
            <a:noFill/>
            <a:miter lim="800000"/>
            <a:headEnd/>
            <a:tailEnd/>
          </a:ln>
        </p:spPr>
        <p:txBody>
          <a:bodyPr>
            <a:spAutoFit/>
          </a:bodyPr>
          <a:lstStyle/>
          <a:p>
            <a:pPr eaLnBrk="0" hangingPunct="0">
              <a:spcBef>
                <a:spcPct val="50000"/>
              </a:spcBef>
            </a:pPr>
            <a:r>
              <a:rPr lang="en-US" sz="800" b="1"/>
              <a:t>User-friendly utilization of  DEM with new hi-res data        in a GIS environment </a:t>
            </a:r>
          </a:p>
        </p:txBody>
      </p:sp>
      <p:sp>
        <p:nvSpPr>
          <p:cNvPr id="6178" name="Text Box 33"/>
          <p:cNvSpPr txBox="1">
            <a:spLocks noChangeArrowheads="1"/>
          </p:cNvSpPr>
          <p:nvPr/>
        </p:nvSpPr>
        <p:spPr bwMode="auto">
          <a:xfrm>
            <a:off x="3794125" y="4714875"/>
            <a:ext cx="1158875" cy="639763"/>
          </a:xfrm>
          <a:prstGeom prst="rect">
            <a:avLst/>
          </a:prstGeom>
          <a:noFill/>
          <a:ln w="9525">
            <a:noFill/>
            <a:miter lim="800000"/>
            <a:headEnd/>
            <a:tailEnd/>
          </a:ln>
        </p:spPr>
        <p:txBody>
          <a:bodyPr>
            <a:spAutoFit/>
          </a:bodyPr>
          <a:lstStyle/>
          <a:p>
            <a:pPr eaLnBrk="0" hangingPunct="0"/>
            <a:r>
              <a:rPr lang="en-US" sz="1200" b="1"/>
              <a:t>GIS users in the Coastal Community  </a:t>
            </a:r>
          </a:p>
        </p:txBody>
      </p:sp>
      <p:sp>
        <p:nvSpPr>
          <p:cNvPr id="6179" name="Line 34"/>
          <p:cNvSpPr>
            <a:spLocks noChangeShapeType="1"/>
          </p:cNvSpPr>
          <p:nvPr/>
        </p:nvSpPr>
        <p:spPr bwMode="auto">
          <a:xfrm flipH="1">
            <a:off x="1371600" y="4267200"/>
            <a:ext cx="1371600" cy="533400"/>
          </a:xfrm>
          <a:prstGeom prst="line">
            <a:avLst/>
          </a:prstGeom>
          <a:noFill/>
          <a:ln w="50800">
            <a:solidFill>
              <a:schemeClr val="tx1"/>
            </a:solidFill>
            <a:round/>
            <a:headEnd/>
            <a:tailEnd type="stealth" w="med" len="med"/>
          </a:ln>
        </p:spPr>
        <p:txBody>
          <a:bodyPr wrap="none" anchor="ctr"/>
          <a:lstStyle/>
          <a:p>
            <a:endParaRPr lang="en-US"/>
          </a:p>
        </p:txBody>
      </p:sp>
      <p:sp>
        <p:nvSpPr>
          <p:cNvPr id="6180" name="Line 35"/>
          <p:cNvSpPr>
            <a:spLocks noChangeShapeType="1"/>
          </p:cNvSpPr>
          <p:nvPr/>
        </p:nvSpPr>
        <p:spPr bwMode="auto">
          <a:xfrm flipH="1">
            <a:off x="3048000" y="4267200"/>
            <a:ext cx="381000" cy="457200"/>
          </a:xfrm>
          <a:prstGeom prst="line">
            <a:avLst/>
          </a:prstGeom>
          <a:noFill/>
          <a:ln w="60325">
            <a:solidFill>
              <a:schemeClr val="tx1"/>
            </a:solidFill>
            <a:round/>
            <a:headEnd/>
            <a:tailEnd type="stealth" w="med" len="med"/>
          </a:ln>
        </p:spPr>
        <p:txBody>
          <a:bodyPr wrap="none" anchor="ctr"/>
          <a:lstStyle/>
          <a:p>
            <a:endParaRPr lang="en-US"/>
          </a:p>
        </p:txBody>
      </p:sp>
      <p:sp>
        <p:nvSpPr>
          <p:cNvPr id="6181" name="Line 36"/>
          <p:cNvSpPr>
            <a:spLocks noChangeShapeType="1"/>
          </p:cNvSpPr>
          <p:nvPr/>
        </p:nvSpPr>
        <p:spPr bwMode="auto">
          <a:xfrm>
            <a:off x="4267200" y="4267200"/>
            <a:ext cx="0" cy="457200"/>
          </a:xfrm>
          <a:prstGeom prst="line">
            <a:avLst/>
          </a:prstGeom>
          <a:noFill/>
          <a:ln w="50800">
            <a:solidFill>
              <a:schemeClr val="tx1"/>
            </a:solidFill>
            <a:round/>
            <a:headEnd/>
            <a:tailEnd type="stealth" w="med" len="med"/>
          </a:ln>
        </p:spPr>
        <p:txBody>
          <a:bodyPr wrap="none" anchor="ctr"/>
          <a:lstStyle/>
          <a:p>
            <a:endParaRPr lang="en-US"/>
          </a:p>
        </p:txBody>
      </p:sp>
      <p:sp>
        <p:nvSpPr>
          <p:cNvPr id="6182" name="Line 37"/>
          <p:cNvSpPr>
            <a:spLocks noChangeShapeType="1"/>
          </p:cNvSpPr>
          <p:nvPr/>
        </p:nvSpPr>
        <p:spPr bwMode="auto">
          <a:xfrm>
            <a:off x="5181600" y="4267200"/>
            <a:ext cx="381000" cy="457200"/>
          </a:xfrm>
          <a:prstGeom prst="line">
            <a:avLst/>
          </a:prstGeom>
          <a:noFill/>
          <a:ln w="50800">
            <a:solidFill>
              <a:schemeClr val="tx1"/>
            </a:solidFill>
            <a:round/>
            <a:headEnd/>
            <a:tailEnd type="stealth" w="med" len="med"/>
          </a:ln>
        </p:spPr>
        <p:txBody>
          <a:bodyPr wrap="none" anchor="ctr"/>
          <a:lstStyle/>
          <a:p>
            <a:endParaRPr lang="en-US"/>
          </a:p>
        </p:txBody>
      </p:sp>
      <p:sp>
        <p:nvSpPr>
          <p:cNvPr id="6183" name="Line 38"/>
          <p:cNvSpPr>
            <a:spLocks noChangeShapeType="1"/>
          </p:cNvSpPr>
          <p:nvPr/>
        </p:nvSpPr>
        <p:spPr bwMode="auto">
          <a:xfrm>
            <a:off x="5791200" y="4267200"/>
            <a:ext cx="1371600" cy="533400"/>
          </a:xfrm>
          <a:prstGeom prst="line">
            <a:avLst/>
          </a:prstGeom>
          <a:noFill/>
          <a:ln w="50800">
            <a:solidFill>
              <a:schemeClr val="tx1"/>
            </a:solidFill>
            <a:round/>
            <a:headEnd/>
            <a:tailEnd type="stealth" w="med" len="med"/>
          </a:ln>
        </p:spPr>
        <p:txBody>
          <a:bodyPr wrap="none" anchor="ctr"/>
          <a:lstStyle/>
          <a:p>
            <a:endParaRPr lang="en-US"/>
          </a:p>
        </p:txBody>
      </p:sp>
      <p:pic>
        <p:nvPicPr>
          <p:cNvPr id="6184" name="Picture 39" descr="GRID+Tsheet+MHW"/>
          <p:cNvPicPr>
            <a:picLocks noChangeAspect="1" noChangeArrowheads="1"/>
          </p:cNvPicPr>
          <p:nvPr/>
        </p:nvPicPr>
        <p:blipFill>
          <a:blip r:embed="rId11" cstate="print"/>
          <a:srcRect l="10744" r="13100" b="4364"/>
          <a:stretch>
            <a:fillRect/>
          </a:stretch>
        </p:blipFill>
        <p:spPr bwMode="auto">
          <a:xfrm>
            <a:off x="1949450" y="5427663"/>
            <a:ext cx="1666875" cy="1387475"/>
          </a:xfrm>
          <a:prstGeom prst="rect">
            <a:avLst/>
          </a:prstGeom>
          <a:noFill/>
          <a:ln w="25400">
            <a:solidFill>
              <a:schemeClr val="bg1"/>
            </a:solidFill>
            <a:miter lim="800000"/>
            <a:headEnd/>
            <a:tailEnd/>
          </a:ln>
        </p:spPr>
      </p:pic>
      <p:sp>
        <p:nvSpPr>
          <p:cNvPr id="6185" name="Text Box 40"/>
          <p:cNvSpPr txBox="1">
            <a:spLocks noChangeArrowheads="1"/>
          </p:cNvSpPr>
          <p:nvPr/>
        </p:nvSpPr>
        <p:spPr bwMode="auto">
          <a:xfrm>
            <a:off x="2743200" y="5410200"/>
            <a:ext cx="838200" cy="581025"/>
          </a:xfrm>
          <a:prstGeom prst="rect">
            <a:avLst/>
          </a:prstGeom>
          <a:noFill/>
          <a:ln w="9525">
            <a:noFill/>
            <a:miter lim="800000"/>
            <a:headEnd/>
            <a:tailEnd/>
          </a:ln>
        </p:spPr>
        <p:txBody>
          <a:bodyPr>
            <a:spAutoFit/>
          </a:bodyPr>
          <a:lstStyle/>
          <a:p>
            <a:pPr algn="ctr" eaLnBrk="0" hangingPunct="0">
              <a:spcBef>
                <a:spcPct val="50000"/>
              </a:spcBef>
            </a:pPr>
            <a:r>
              <a:rPr lang="en-US" sz="800" b="1" i="1">
                <a:solidFill>
                  <a:srgbClr val="FFFF00"/>
                </a:solidFill>
              </a:rPr>
              <a:t>  MHW Shoreline Produced from LIDAR</a:t>
            </a:r>
          </a:p>
        </p:txBody>
      </p:sp>
      <p:sp>
        <p:nvSpPr>
          <p:cNvPr id="6186" name="Line 41"/>
          <p:cNvSpPr>
            <a:spLocks noChangeShapeType="1"/>
          </p:cNvSpPr>
          <p:nvPr/>
        </p:nvSpPr>
        <p:spPr bwMode="auto">
          <a:xfrm>
            <a:off x="6172200" y="3962400"/>
            <a:ext cx="1016000" cy="215900"/>
          </a:xfrm>
          <a:prstGeom prst="line">
            <a:avLst/>
          </a:prstGeom>
          <a:noFill/>
          <a:ln w="50800">
            <a:solidFill>
              <a:schemeClr val="tx1"/>
            </a:solidFill>
            <a:round/>
            <a:headEnd/>
            <a:tailEnd type="stealth" w="med" len="med"/>
          </a:ln>
        </p:spPr>
        <p:txBody>
          <a:bodyPr wrap="none" anchor="ctr"/>
          <a:lstStyle/>
          <a:p>
            <a:endParaRPr lang="en-US"/>
          </a:p>
        </p:txBody>
      </p:sp>
      <p:sp>
        <p:nvSpPr>
          <p:cNvPr id="153642" name="Rectangle 42"/>
          <p:cNvSpPr>
            <a:spLocks noChangeArrowheads="1"/>
          </p:cNvSpPr>
          <p:nvPr/>
        </p:nvSpPr>
        <p:spPr bwMode="auto">
          <a:xfrm>
            <a:off x="7239000" y="3917950"/>
            <a:ext cx="1181100" cy="635000"/>
          </a:xfrm>
          <a:prstGeom prst="rect">
            <a:avLst/>
          </a:prstGeom>
          <a:noFill/>
          <a:ln w="38100" cmpd="dbl">
            <a:solidFill>
              <a:srgbClr val="FFFF00"/>
            </a:solidFill>
            <a:miter lim="800000"/>
            <a:headEnd/>
            <a:tailEnd/>
          </a:ln>
          <a:effectLst/>
        </p:spPr>
        <p:txBody>
          <a:bodyPr anchor="ctr"/>
          <a:lstStyle/>
          <a:p>
            <a:pPr algn="ctr">
              <a:defRPr/>
            </a:pPr>
            <a:r>
              <a:rPr lang="en-US" sz="1200" b="1" dirty="0">
                <a:solidFill>
                  <a:schemeClr val="tx2"/>
                </a:solidFill>
              </a:rPr>
              <a:t> National </a:t>
            </a:r>
            <a:br>
              <a:rPr lang="en-US" sz="1200" b="1" dirty="0">
                <a:solidFill>
                  <a:schemeClr val="tx2"/>
                </a:solidFill>
              </a:rPr>
            </a:br>
            <a:r>
              <a:rPr lang="en-US" sz="1200" b="1" dirty="0">
                <a:solidFill>
                  <a:schemeClr val="tx2"/>
                </a:solidFill>
              </a:rPr>
              <a:t>Bathymetric      </a:t>
            </a:r>
            <a:br>
              <a:rPr lang="en-US" sz="1200" b="1" dirty="0">
                <a:solidFill>
                  <a:schemeClr val="tx2"/>
                </a:solidFill>
              </a:rPr>
            </a:br>
            <a:r>
              <a:rPr lang="en-US" sz="1200" b="1" dirty="0">
                <a:solidFill>
                  <a:schemeClr val="tx2"/>
                </a:solidFill>
              </a:rPr>
              <a:t>Database</a:t>
            </a:r>
          </a:p>
        </p:txBody>
      </p:sp>
      <p:sp>
        <p:nvSpPr>
          <p:cNvPr id="153643" name="Rectangle 43"/>
          <p:cNvSpPr>
            <a:spLocks noChangeArrowheads="1"/>
          </p:cNvSpPr>
          <p:nvPr/>
        </p:nvSpPr>
        <p:spPr bwMode="auto">
          <a:xfrm>
            <a:off x="1028700" y="228600"/>
            <a:ext cx="7391400" cy="563563"/>
          </a:xfrm>
          <a:prstGeom prst="rect">
            <a:avLst/>
          </a:prstGeom>
          <a:noFill/>
          <a:ln w="9525">
            <a:noFill/>
            <a:miter lim="800000"/>
            <a:headEnd/>
            <a:tailEnd/>
          </a:ln>
          <a:effectLst/>
        </p:spPr>
        <p:txBody>
          <a:bodyPr anchor="ctr"/>
          <a:lstStyle/>
          <a:p>
            <a:pPr algn="ctr">
              <a:defRPr/>
            </a:pPr>
            <a:r>
              <a:rPr lang="en-US" sz="3200" dirty="0">
                <a:ln w="12700">
                  <a:solidFill>
                    <a:schemeClr val="tx2">
                      <a:satMod val="155000"/>
                    </a:schemeClr>
                  </a:solidFill>
                  <a:prstDash val="solid"/>
                </a:ln>
                <a:solidFill>
                  <a:schemeClr val="accent1">
                    <a:lumMod val="75000"/>
                  </a:schemeClr>
                </a:solidFill>
              </a:rPr>
              <a:t>VDatum: </a:t>
            </a:r>
            <a:r>
              <a:rPr lang="en-US" sz="3200" dirty="0" smtClean="0">
                <a:ln w="12700">
                  <a:solidFill>
                    <a:schemeClr val="tx2">
                      <a:satMod val="155000"/>
                    </a:schemeClr>
                  </a:solidFill>
                  <a:prstDash val="solid"/>
                </a:ln>
                <a:solidFill>
                  <a:schemeClr val="accent1">
                    <a:lumMod val="75000"/>
                  </a:schemeClr>
                </a:solidFill>
              </a:rPr>
              <a:t> A Vertical </a:t>
            </a:r>
            <a:r>
              <a:rPr lang="en-US" sz="3200" dirty="0">
                <a:ln w="12700">
                  <a:solidFill>
                    <a:schemeClr val="tx2">
                      <a:satMod val="155000"/>
                    </a:schemeClr>
                  </a:solidFill>
                  <a:prstDash val="solid"/>
                </a:ln>
                <a:solidFill>
                  <a:schemeClr val="accent1">
                    <a:lumMod val="75000"/>
                  </a:schemeClr>
                </a:solidFill>
              </a:rPr>
              <a:t>Datum Transformation Tool</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2" cstate="print"/>
          <a:srcRect l="10694" t="51736" r="62917" b="20486"/>
          <a:stretch>
            <a:fillRect/>
          </a:stretch>
        </p:blipFill>
        <p:spPr bwMode="auto">
          <a:xfrm>
            <a:off x="1828800" y="3778552"/>
            <a:ext cx="7315200" cy="3079448"/>
          </a:xfrm>
          <a:prstGeom prst="rect">
            <a:avLst/>
          </a:prstGeom>
          <a:ln>
            <a:noFill/>
          </a:ln>
          <a:effectLst>
            <a:outerShdw blurRad="292100" dist="139700" dir="2700000" algn="tl" rotWithShape="0">
              <a:srgbClr val="333333">
                <a:alpha val="65000"/>
              </a:srgbClr>
            </a:outerShdw>
          </a:effectLst>
        </p:spPr>
      </p:pic>
      <p:pic>
        <p:nvPicPr>
          <p:cNvPr id="6" name="Picture 2" descr="VDatum Current Available Project Areas"/>
          <p:cNvPicPr>
            <a:picLocks noChangeAspect="1" noChangeArrowheads="1"/>
          </p:cNvPicPr>
          <p:nvPr/>
        </p:nvPicPr>
        <p:blipFill>
          <a:blip r:embed="rId3" cstate="print"/>
          <a:srcRect/>
          <a:stretch>
            <a:fillRect/>
          </a:stretch>
        </p:blipFill>
        <p:spPr bwMode="auto">
          <a:xfrm>
            <a:off x="3733800" y="914400"/>
            <a:ext cx="5410200" cy="2810767"/>
          </a:xfrm>
          <a:prstGeom prst="rect">
            <a:avLst/>
          </a:prstGeom>
          <a:ln>
            <a:noFill/>
          </a:ln>
          <a:effectLst>
            <a:outerShdw blurRad="292100" dist="139700" dir="2700000" algn="tl" rotWithShape="0">
              <a:srgbClr val="333333">
                <a:alpha val="65000"/>
              </a:srgbClr>
            </a:outerShdw>
          </a:effectLst>
        </p:spPr>
      </p:pic>
      <p:sp>
        <p:nvSpPr>
          <p:cNvPr id="8194" name="Title 1"/>
          <p:cNvSpPr>
            <a:spLocks noGrp="1"/>
          </p:cNvSpPr>
          <p:nvPr>
            <p:ph type="title"/>
          </p:nvPr>
        </p:nvSpPr>
        <p:spPr>
          <a:xfrm>
            <a:off x="2410691" y="103909"/>
            <a:ext cx="4267200" cy="838200"/>
          </a:xfrm>
        </p:spPr>
        <p:txBody>
          <a:bodyPr/>
          <a:lstStyle/>
          <a:p>
            <a:r>
              <a:rPr lang="en-US" b="1" dirty="0" err="1" smtClean="0">
                <a:solidFill>
                  <a:schemeClr val="accent1">
                    <a:lumMod val="75000"/>
                  </a:schemeClr>
                </a:solidFill>
              </a:rPr>
              <a:t>VDatum</a:t>
            </a:r>
            <a:r>
              <a:rPr lang="en-US" b="1" dirty="0" smtClean="0">
                <a:solidFill>
                  <a:schemeClr val="accent1">
                    <a:lumMod val="75000"/>
                  </a:schemeClr>
                </a:solidFill>
              </a:rPr>
              <a:t> Update</a:t>
            </a:r>
          </a:p>
        </p:txBody>
      </p:sp>
      <p:sp>
        <p:nvSpPr>
          <p:cNvPr id="8195" name="Content Placeholder 2"/>
          <p:cNvSpPr>
            <a:spLocks noGrp="1"/>
          </p:cNvSpPr>
          <p:nvPr>
            <p:ph idx="1"/>
          </p:nvPr>
        </p:nvSpPr>
        <p:spPr>
          <a:xfrm>
            <a:off x="0" y="1295400"/>
            <a:ext cx="3733800" cy="3962400"/>
          </a:xfrm>
        </p:spPr>
        <p:txBody>
          <a:bodyPr>
            <a:normAutofit/>
          </a:bodyPr>
          <a:lstStyle/>
          <a:p>
            <a:r>
              <a:rPr lang="en-US" sz="2000" dirty="0" smtClean="0"/>
              <a:t>Now offering maximum cumulative uncertainty (standard deviation) for all available regions</a:t>
            </a:r>
          </a:p>
          <a:p>
            <a:r>
              <a:rPr lang="en-US" sz="2000" dirty="0" smtClean="0"/>
              <a:t>Evaluated at the water level stations only</a:t>
            </a:r>
          </a:p>
          <a:p>
            <a:r>
              <a:rPr lang="en-US" sz="2000" dirty="0" smtClean="0"/>
              <a:t>Still need to define uncertainty away from stations (for example, in center of bay)</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GPS Water Level Buoy</a:t>
            </a:r>
            <a:endParaRPr lang="en-US" b="1" dirty="0">
              <a:solidFill>
                <a:schemeClr val="accent1">
                  <a:lumMod val="75000"/>
                </a:schemeClr>
              </a:solidFill>
            </a:endParaRPr>
          </a:p>
        </p:txBody>
      </p:sp>
      <p:sp>
        <p:nvSpPr>
          <p:cNvPr id="3" name="Content Placeholder 2"/>
          <p:cNvSpPr>
            <a:spLocks noGrp="1"/>
          </p:cNvSpPr>
          <p:nvPr>
            <p:ph idx="1"/>
          </p:nvPr>
        </p:nvSpPr>
        <p:spPr>
          <a:xfrm>
            <a:off x="152400" y="1447800"/>
            <a:ext cx="5562600" cy="4525963"/>
          </a:xfrm>
        </p:spPr>
        <p:txBody>
          <a:bodyPr>
            <a:normAutofit fontScale="92500" lnSpcReduction="20000"/>
          </a:bodyPr>
          <a:lstStyle/>
          <a:p>
            <a:pPr>
              <a:buNone/>
            </a:pPr>
            <a:r>
              <a:rPr lang="en-US" sz="3900" i="1" dirty="0" smtClean="0"/>
              <a:t>Value</a:t>
            </a:r>
            <a:endParaRPr lang="en-US" sz="3900" dirty="0" smtClean="0"/>
          </a:p>
          <a:p>
            <a:pPr lvl="1"/>
            <a:r>
              <a:rPr lang="en-US" dirty="0" smtClean="0"/>
              <a:t>Information away from the shore/water level gauges</a:t>
            </a:r>
          </a:p>
          <a:p>
            <a:pPr lvl="2"/>
            <a:r>
              <a:rPr lang="en-US" dirty="0" smtClean="0"/>
              <a:t>Local mean sea level to ellipsoid difference</a:t>
            </a:r>
          </a:p>
          <a:p>
            <a:pPr lvl="2"/>
            <a:r>
              <a:rPr lang="en-US" dirty="0" smtClean="0"/>
              <a:t>Tidal datum information (e.g., MHW, MLLW)</a:t>
            </a:r>
          </a:p>
          <a:p>
            <a:pPr lvl="1"/>
            <a:r>
              <a:rPr lang="en-US" dirty="0" smtClean="0"/>
              <a:t>Can be used to:</a:t>
            </a:r>
          </a:p>
          <a:p>
            <a:pPr lvl="2"/>
            <a:r>
              <a:rPr lang="en-US" dirty="0" smtClean="0"/>
              <a:t>Validate vertical datum transformation tool (VDatum)</a:t>
            </a:r>
          </a:p>
          <a:p>
            <a:pPr lvl="2"/>
            <a:r>
              <a:rPr lang="en-US" dirty="0" smtClean="0"/>
              <a:t>Validate the use of VDatum for hydrographic surveying</a:t>
            </a:r>
          </a:p>
          <a:p>
            <a:pPr lvl="2"/>
            <a:r>
              <a:rPr lang="en-US" dirty="0" smtClean="0"/>
              <a:t>Supplement existing water level data</a:t>
            </a:r>
          </a:p>
          <a:p>
            <a:pPr lvl="2"/>
            <a:endParaRPr lang="en-US" dirty="0"/>
          </a:p>
        </p:txBody>
      </p:sp>
      <p:pic>
        <p:nvPicPr>
          <p:cNvPr id="4" name="Picture 25" descr="DSC01101"/>
          <p:cNvPicPr>
            <a:picLocks noChangeAspect="1" noChangeArrowheads="1"/>
          </p:cNvPicPr>
          <p:nvPr/>
        </p:nvPicPr>
        <p:blipFill>
          <a:blip r:embed="rId3" cstate="print"/>
          <a:srcRect l="30986" r="21127" b="20588"/>
          <a:stretch>
            <a:fillRect/>
          </a:stretch>
        </p:blipFill>
        <p:spPr bwMode="auto">
          <a:xfrm>
            <a:off x="5867400" y="2057400"/>
            <a:ext cx="3002102" cy="3733800"/>
          </a:xfrm>
          <a:prstGeom prst="rect">
            <a:avLst/>
          </a:prstGeom>
          <a:ln>
            <a:solidFill>
              <a:schemeClr val="tx1"/>
            </a:solid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6477000" cy="1143000"/>
          </a:xfrm>
        </p:spPr>
        <p:txBody>
          <a:bodyPr/>
          <a:lstStyle/>
          <a:p>
            <a:r>
              <a:rPr lang="en-US" b="1" dirty="0" smtClean="0">
                <a:solidFill>
                  <a:schemeClr val="accent1">
                    <a:lumMod val="75000"/>
                  </a:schemeClr>
                </a:solidFill>
              </a:rPr>
              <a:t>GPS Water Level Buoy</a:t>
            </a:r>
            <a:endParaRPr lang="en-US" b="1" dirty="0">
              <a:solidFill>
                <a:schemeClr val="accent1">
                  <a:lumMod val="75000"/>
                </a:schemeClr>
              </a:solidFill>
            </a:endParaRPr>
          </a:p>
        </p:txBody>
      </p:sp>
      <p:sp>
        <p:nvSpPr>
          <p:cNvPr id="3" name="Content Placeholder 2"/>
          <p:cNvSpPr>
            <a:spLocks noGrp="1"/>
          </p:cNvSpPr>
          <p:nvPr>
            <p:ph idx="1"/>
          </p:nvPr>
        </p:nvSpPr>
        <p:spPr>
          <a:xfrm>
            <a:off x="228600" y="1600200"/>
            <a:ext cx="5486400" cy="4876800"/>
          </a:xfrm>
        </p:spPr>
        <p:txBody>
          <a:bodyPr>
            <a:normAutofit fontScale="70000" lnSpcReduction="20000"/>
          </a:bodyPr>
          <a:lstStyle/>
          <a:p>
            <a:r>
              <a:rPr lang="en-US" i="1" dirty="0" smtClean="0"/>
              <a:t>Consists of</a:t>
            </a:r>
            <a:endParaRPr lang="en-US" dirty="0" smtClean="0"/>
          </a:p>
          <a:p>
            <a:pPr lvl="1"/>
            <a:r>
              <a:rPr lang="en-US" dirty="0" smtClean="0"/>
              <a:t>Dual-frequency </a:t>
            </a:r>
            <a:r>
              <a:rPr lang="en-US" dirty="0" smtClean="0"/>
              <a:t>GPS Receiver</a:t>
            </a:r>
          </a:p>
          <a:p>
            <a:pPr lvl="1"/>
            <a:r>
              <a:rPr lang="en-US" dirty="0" smtClean="0"/>
              <a:t>Tilt Sensor</a:t>
            </a:r>
          </a:p>
          <a:p>
            <a:pPr lvl="1"/>
            <a:r>
              <a:rPr lang="en-US" dirty="0" smtClean="0"/>
              <a:t>Data Logger/Storage</a:t>
            </a:r>
          </a:p>
          <a:p>
            <a:pPr lvl="1"/>
            <a:r>
              <a:rPr lang="en-US" dirty="0" smtClean="0"/>
              <a:t>Telemetry (</a:t>
            </a:r>
            <a:r>
              <a:rPr lang="en-US" dirty="0" smtClean="0"/>
              <a:t>Iridium, </a:t>
            </a:r>
            <a:r>
              <a:rPr lang="en-US" dirty="0" smtClean="0"/>
              <a:t>Wi-Fi)</a:t>
            </a:r>
          </a:p>
          <a:p>
            <a:pPr lvl="1"/>
            <a:r>
              <a:rPr lang="en-US" dirty="0" smtClean="0"/>
              <a:t>Batteries			</a:t>
            </a:r>
          </a:p>
          <a:p>
            <a:r>
              <a:rPr lang="en-US" i="1" dirty="0" smtClean="0"/>
              <a:t>Testing underway</a:t>
            </a:r>
          </a:p>
          <a:p>
            <a:pPr lvl="1"/>
            <a:r>
              <a:rPr lang="en-US" dirty="0" smtClean="0"/>
              <a:t>Four 30-day deployments</a:t>
            </a:r>
          </a:p>
          <a:p>
            <a:pPr lvl="1"/>
            <a:r>
              <a:rPr lang="en-US" dirty="0" smtClean="0"/>
              <a:t>Various locations/conditions</a:t>
            </a:r>
          </a:p>
          <a:p>
            <a:pPr lvl="2">
              <a:buFont typeface="Arial" pitchFamily="34" charset="0"/>
              <a:buChar char="•"/>
            </a:pPr>
            <a:r>
              <a:rPr lang="en-US" dirty="0" smtClean="0"/>
              <a:t> High-wave environment:  Duck, NC</a:t>
            </a:r>
          </a:p>
          <a:p>
            <a:pPr lvl="2">
              <a:buFont typeface="Arial" pitchFamily="34" charset="0"/>
              <a:buChar char="•"/>
            </a:pPr>
            <a:r>
              <a:rPr lang="en-US" dirty="0" smtClean="0"/>
              <a:t> Low-wave environment:   DC or Norfolk</a:t>
            </a:r>
          </a:p>
          <a:p>
            <a:pPr lvl="2">
              <a:buFont typeface="Arial" pitchFamily="34" charset="0"/>
              <a:buChar char="•"/>
            </a:pPr>
            <a:r>
              <a:rPr lang="en-US" dirty="0" smtClean="0"/>
              <a:t> High-range environment:  Eastport, ME</a:t>
            </a:r>
          </a:p>
          <a:p>
            <a:pPr lvl="2">
              <a:buFont typeface="Arial" pitchFamily="34" charset="0"/>
              <a:buChar char="•"/>
            </a:pPr>
            <a:r>
              <a:rPr lang="en-US" dirty="0" smtClean="0"/>
              <a:t>Low-range environment: Mobile Bay</a:t>
            </a:r>
          </a:p>
          <a:p>
            <a:pPr lvl="1"/>
            <a:r>
              <a:rPr lang="en-US" dirty="0" smtClean="0"/>
              <a:t>Comparisons to nearby NWLON water level gauges</a:t>
            </a:r>
            <a:endParaRPr lang="en-US" dirty="0"/>
          </a:p>
        </p:txBody>
      </p:sp>
      <p:pic>
        <p:nvPicPr>
          <p:cNvPr id="6" name="Picture 2"/>
          <p:cNvPicPr>
            <a:picLocks noChangeAspect="1" noChangeArrowheads="1"/>
          </p:cNvPicPr>
          <p:nvPr/>
        </p:nvPicPr>
        <p:blipFill>
          <a:blip r:embed="rId3" cstate="print"/>
          <a:srcRect/>
          <a:stretch>
            <a:fillRect/>
          </a:stretch>
        </p:blipFill>
        <p:spPr bwMode="auto">
          <a:xfrm>
            <a:off x="6477000" y="4648200"/>
            <a:ext cx="2514600" cy="1886202"/>
          </a:xfrm>
          <a:prstGeom prst="rect">
            <a:avLst/>
          </a:prstGeom>
          <a:ln w="19050">
            <a:solidFill>
              <a:schemeClr val="tx1"/>
            </a:solidFill>
          </a:ln>
          <a:effectLst>
            <a:outerShdw blurRad="292100" dist="139700" dir="2700000" algn="tl" rotWithShape="0">
              <a:srgbClr val="333333">
                <a:alpha val="65000"/>
              </a:srgbClr>
            </a:outerShdw>
          </a:effectLst>
        </p:spPr>
      </p:pic>
      <p:pic>
        <p:nvPicPr>
          <p:cNvPr id="5" name="Picture 5"/>
          <p:cNvPicPr>
            <a:picLocks noChangeAspect="1" noChangeArrowheads="1"/>
          </p:cNvPicPr>
          <p:nvPr/>
        </p:nvPicPr>
        <p:blipFill>
          <a:blip r:embed="rId4" cstate="print"/>
          <a:srcRect l="16007" t="7977" r="8183" b="5930"/>
          <a:stretch>
            <a:fillRect/>
          </a:stretch>
        </p:blipFill>
        <p:spPr bwMode="auto">
          <a:xfrm>
            <a:off x="5334000" y="1828800"/>
            <a:ext cx="1826455" cy="3124200"/>
          </a:xfrm>
          <a:prstGeom prst="rect">
            <a:avLst/>
          </a:prstGeom>
          <a:ln w="12700">
            <a:solidFill>
              <a:schemeClr val="tx1"/>
            </a:solidFill>
          </a:ln>
          <a:effectLst>
            <a:outerShdw blurRad="292100" dist="139700" dir="2700000" algn="tl" rotWithShape="0">
              <a:srgbClr val="333333">
                <a:alpha val="65000"/>
              </a:srgbClr>
            </a:outerShdw>
          </a:effectLst>
        </p:spPr>
      </p:pic>
      <p:pic>
        <p:nvPicPr>
          <p:cNvPr id="4" name="Picture 6"/>
          <p:cNvPicPr>
            <a:picLocks noChangeAspect="1" noChangeArrowheads="1"/>
          </p:cNvPicPr>
          <p:nvPr/>
        </p:nvPicPr>
        <p:blipFill>
          <a:blip r:embed="rId5" cstate="print"/>
          <a:srcRect/>
          <a:stretch>
            <a:fillRect/>
          </a:stretch>
        </p:blipFill>
        <p:spPr bwMode="auto">
          <a:xfrm>
            <a:off x="7018393" y="990600"/>
            <a:ext cx="1973207" cy="2971800"/>
          </a:xfrm>
          <a:prstGeom prst="rect">
            <a:avLst/>
          </a:prstGeom>
          <a:ln w="19050">
            <a:solidFill>
              <a:schemeClr val="tx1"/>
            </a:solid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76802" name="Picture 2" descr="C:\Documents and Settings\EDWARD.J.VANDENAMEEL\My Documents\Hstp\Projects\Tide Buoy\PugetSound2009\HydrolevelVsTCARIShilshole.png"/>
          <p:cNvPicPr>
            <a:picLocks noChangeAspect="1" noChangeArrowheads="1"/>
          </p:cNvPicPr>
          <p:nvPr/>
        </p:nvPicPr>
        <p:blipFill>
          <a:blip r:embed="rId2" cstate="print"/>
          <a:srcRect/>
          <a:stretch>
            <a:fillRect/>
          </a:stretch>
        </p:blipFill>
        <p:spPr bwMode="auto">
          <a:xfrm>
            <a:off x="381000" y="1066800"/>
            <a:ext cx="8305800" cy="54864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81000" y="762000"/>
            <a:ext cx="8229600" cy="1143000"/>
          </a:xfrm>
        </p:spPr>
        <p:txBody>
          <a:bodyPr>
            <a:normAutofit fontScale="90000"/>
          </a:bodyPr>
          <a:lstStyle/>
          <a:p>
            <a:r>
              <a:rPr lang="en-US" b="1" i="1" dirty="0" smtClean="0">
                <a:solidFill>
                  <a:schemeClr val="accent1">
                    <a:lumMod val="75000"/>
                  </a:schemeClr>
                </a:solidFill>
              </a:rPr>
              <a:t>NOAA Ship Rainier</a:t>
            </a:r>
            <a:r>
              <a:rPr lang="en-US" b="1" dirty="0" smtClean="0">
                <a:solidFill>
                  <a:schemeClr val="accent1">
                    <a:lumMod val="75000"/>
                  </a:schemeClr>
                </a:solidFill>
              </a:rPr>
              <a:t> Project Area</a:t>
            </a:r>
            <a:br>
              <a:rPr lang="en-US" b="1" dirty="0" smtClean="0">
                <a:solidFill>
                  <a:schemeClr val="accent1">
                    <a:lumMod val="75000"/>
                  </a:schemeClr>
                </a:solidFill>
              </a:rPr>
            </a:br>
            <a:r>
              <a:rPr lang="en-US" b="1" dirty="0" smtClean="0">
                <a:solidFill>
                  <a:schemeClr val="accent1">
                    <a:lumMod val="75000"/>
                  </a:schemeClr>
                </a:solidFill>
              </a:rPr>
              <a:t>OPR-N395-RA-09, Puget Sound</a:t>
            </a:r>
            <a:br>
              <a:rPr lang="en-US" b="1" dirty="0" smtClean="0">
                <a:solidFill>
                  <a:schemeClr val="accent1">
                    <a:lumMod val="75000"/>
                  </a:schemeClr>
                </a:solidFill>
              </a:rPr>
            </a:br>
            <a:r>
              <a:rPr lang="en-US" b="1" dirty="0" smtClean="0">
                <a:solidFill>
                  <a:schemeClr val="accent1">
                    <a:lumMod val="75000"/>
                  </a:schemeClr>
                </a:solidFill>
              </a:rPr>
              <a:t>(VDatum, CORS)</a:t>
            </a:r>
          </a:p>
        </p:txBody>
      </p:sp>
      <p:pic>
        <p:nvPicPr>
          <p:cNvPr id="19459" name="Content Placeholder 3" descr="MI_Overview.png"/>
          <p:cNvPicPr>
            <a:picLocks noGrp="1" noChangeAspect="1"/>
          </p:cNvPicPr>
          <p:nvPr>
            <p:ph idx="1"/>
          </p:nvPr>
        </p:nvPicPr>
        <p:blipFill>
          <a:blip r:embed="rId2" cstate="print"/>
          <a:srcRect t="17363"/>
          <a:stretch>
            <a:fillRect/>
          </a:stretch>
        </p:blipFill>
        <p:spPr>
          <a:xfrm>
            <a:off x="1524000" y="2514600"/>
            <a:ext cx="6248400" cy="3989387"/>
          </a:xfrm>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3188"/>
            <a:ext cx="8229600" cy="1143001"/>
          </a:xfrm>
        </p:spPr>
        <p:txBody>
          <a:bodyPr/>
          <a:lstStyle/>
          <a:p>
            <a:pPr eaLnBrk="1" hangingPunct="1">
              <a:defRPr/>
            </a:pPr>
            <a:r>
              <a:rPr lang="en-US" sz="3000" b="1" dirty="0" smtClean="0">
                <a:solidFill>
                  <a:schemeClr val="accent1">
                    <a:lumMod val="75000"/>
                  </a:schemeClr>
                </a:solidFill>
                <a:latin typeface="Arial" pitchFamily="34" charset="0"/>
                <a:cs typeface="Arial" pitchFamily="34" charset="0"/>
              </a:rPr>
              <a:t>Mobile Bay Collaboration Project</a:t>
            </a:r>
            <a:endParaRPr lang="en-US" sz="3000" b="1" dirty="0">
              <a:solidFill>
                <a:schemeClr val="accent1">
                  <a:lumMod val="75000"/>
                </a:schemeClr>
              </a:solidFill>
              <a:latin typeface="Arial" pitchFamily="34" charset="0"/>
              <a:cs typeface="Arial" pitchFamily="34" charset="0"/>
            </a:endParaRPr>
          </a:p>
        </p:txBody>
      </p:sp>
      <p:pic>
        <p:nvPicPr>
          <p:cNvPr id="11267" name="Picture 2"/>
          <p:cNvPicPr>
            <a:picLocks noChangeAspect="1" noChangeArrowheads="1"/>
          </p:cNvPicPr>
          <p:nvPr/>
        </p:nvPicPr>
        <p:blipFill>
          <a:blip r:embed="rId2" cstate="print"/>
          <a:srcRect l="56136" t="29971" r="8524" b="2344"/>
          <a:stretch>
            <a:fillRect/>
          </a:stretch>
        </p:blipFill>
        <p:spPr bwMode="auto">
          <a:xfrm>
            <a:off x="762000" y="1392238"/>
            <a:ext cx="6858000" cy="5237162"/>
          </a:xfrm>
          <a:prstGeom prst="rect">
            <a:avLst/>
          </a:prstGeom>
          <a:noFill/>
          <a:ln w="9525">
            <a:noFill/>
            <a:miter lim="800000"/>
            <a:headEnd/>
            <a:tailEnd/>
          </a:ln>
        </p:spPr>
      </p:pic>
      <p:sp>
        <p:nvSpPr>
          <p:cNvPr id="5" name="TextBox 4"/>
          <p:cNvSpPr txBox="1"/>
          <p:nvPr/>
        </p:nvSpPr>
        <p:spPr>
          <a:xfrm>
            <a:off x="0" y="1198563"/>
            <a:ext cx="3117850" cy="1784350"/>
          </a:xfrm>
          <a:prstGeom prst="rect">
            <a:avLst/>
          </a:prstGeom>
          <a:solidFill>
            <a:schemeClr val="bg1"/>
          </a:solidFill>
          <a:ln>
            <a:solidFill>
              <a:schemeClr val="accent1">
                <a:lumMod val="60000"/>
                <a:lumOff val="40000"/>
              </a:schemeClr>
            </a:solidFill>
          </a:ln>
        </p:spPr>
        <p:txBody>
          <a:bodyPr>
            <a:spAutoFit/>
          </a:bodyPr>
          <a:lstStyle/>
          <a:p>
            <a:pPr marL="346075" indent="-234950">
              <a:defRPr/>
            </a:pPr>
            <a:r>
              <a:rPr lang="en-US" sz="2000" i="1" dirty="0">
                <a:solidFill>
                  <a:schemeClr val="accent1">
                    <a:lumMod val="75000"/>
                  </a:schemeClr>
                </a:solidFill>
              </a:rPr>
              <a:t>OCS Provides:</a:t>
            </a:r>
          </a:p>
          <a:p>
            <a:pPr marL="346075" indent="-234950">
              <a:buFont typeface="Arial" pitchFamily="34" charset="0"/>
              <a:buChar char="•"/>
              <a:defRPr/>
            </a:pPr>
            <a:r>
              <a:rPr lang="en-US" dirty="0">
                <a:solidFill>
                  <a:schemeClr val="accent5">
                    <a:lumMod val="75000"/>
                  </a:schemeClr>
                </a:solidFill>
              </a:rPr>
              <a:t>Hydrodynamic Model</a:t>
            </a:r>
          </a:p>
          <a:p>
            <a:pPr marL="346075" indent="-234950">
              <a:buFont typeface="Arial" pitchFamily="34" charset="0"/>
              <a:buChar char="•"/>
              <a:defRPr/>
            </a:pPr>
            <a:r>
              <a:rPr lang="en-US" dirty="0">
                <a:solidFill>
                  <a:schemeClr val="accent5">
                    <a:lumMod val="75000"/>
                  </a:schemeClr>
                </a:solidFill>
              </a:rPr>
              <a:t>Bathymetry</a:t>
            </a:r>
          </a:p>
          <a:p>
            <a:pPr marL="346075" indent="-234950">
              <a:buFont typeface="Arial" pitchFamily="34" charset="0"/>
              <a:buChar char="•"/>
              <a:defRPr/>
            </a:pPr>
            <a:r>
              <a:rPr lang="en-US" dirty="0">
                <a:solidFill>
                  <a:schemeClr val="accent5">
                    <a:lumMod val="75000"/>
                  </a:schemeClr>
                </a:solidFill>
              </a:rPr>
              <a:t>GPS Tide Buoy</a:t>
            </a:r>
          </a:p>
          <a:p>
            <a:pPr marL="346075" indent="-234950">
              <a:buFont typeface="Arial" pitchFamily="34" charset="0"/>
              <a:buChar char="•"/>
              <a:defRPr/>
            </a:pPr>
            <a:r>
              <a:rPr lang="en-US" dirty="0">
                <a:solidFill>
                  <a:schemeClr val="accent5">
                    <a:lumMod val="75000"/>
                  </a:schemeClr>
                </a:solidFill>
              </a:rPr>
              <a:t>CTD AUV</a:t>
            </a:r>
          </a:p>
          <a:p>
            <a:pPr marL="346075" indent="-234950">
              <a:buFont typeface="Arial" pitchFamily="34" charset="0"/>
              <a:buChar char="•"/>
              <a:defRPr/>
            </a:pPr>
            <a:r>
              <a:rPr lang="en-US" dirty="0">
                <a:solidFill>
                  <a:schemeClr val="accent5">
                    <a:lumMod val="75000"/>
                  </a:schemeClr>
                </a:solidFill>
              </a:rPr>
              <a:t>Nautical Charts</a:t>
            </a:r>
          </a:p>
        </p:txBody>
      </p:sp>
      <p:sp>
        <p:nvSpPr>
          <p:cNvPr id="6" name="TextBox 5"/>
          <p:cNvSpPr txBox="1"/>
          <p:nvPr/>
        </p:nvSpPr>
        <p:spPr>
          <a:xfrm>
            <a:off x="3117850" y="1198563"/>
            <a:ext cx="2819400" cy="1230312"/>
          </a:xfrm>
          <a:prstGeom prst="rect">
            <a:avLst/>
          </a:prstGeom>
          <a:solidFill>
            <a:schemeClr val="bg1"/>
          </a:solidFill>
          <a:ln>
            <a:solidFill>
              <a:schemeClr val="accent1">
                <a:lumMod val="60000"/>
                <a:lumOff val="40000"/>
              </a:schemeClr>
            </a:solidFill>
          </a:ln>
        </p:spPr>
        <p:txBody>
          <a:bodyPr>
            <a:spAutoFit/>
          </a:bodyPr>
          <a:lstStyle/>
          <a:p>
            <a:pPr marL="512763" indent="-222250">
              <a:defRPr/>
            </a:pPr>
            <a:r>
              <a:rPr lang="en-US" sz="2000" i="1" dirty="0">
                <a:solidFill>
                  <a:schemeClr val="accent1">
                    <a:lumMod val="75000"/>
                  </a:schemeClr>
                </a:solidFill>
              </a:rPr>
              <a:t>CO-OPS Provides:</a:t>
            </a:r>
          </a:p>
          <a:p>
            <a:pPr marL="512763" indent="-222250">
              <a:buFont typeface="Arial" pitchFamily="34" charset="0"/>
              <a:buChar char="•"/>
              <a:defRPr/>
            </a:pPr>
            <a:r>
              <a:rPr lang="en-US" dirty="0">
                <a:solidFill>
                  <a:schemeClr val="accent5">
                    <a:lumMod val="75000"/>
                  </a:schemeClr>
                </a:solidFill>
              </a:rPr>
              <a:t>Water levels</a:t>
            </a:r>
          </a:p>
          <a:p>
            <a:pPr marL="512763" indent="-222250">
              <a:buFont typeface="Arial" pitchFamily="34" charset="0"/>
              <a:buChar char="•"/>
              <a:defRPr/>
            </a:pPr>
            <a:r>
              <a:rPr lang="en-US" dirty="0">
                <a:solidFill>
                  <a:schemeClr val="accent5">
                    <a:lumMod val="75000"/>
                  </a:schemeClr>
                </a:solidFill>
              </a:rPr>
              <a:t>Currents</a:t>
            </a:r>
          </a:p>
          <a:p>
            <a:pPr marL="512763" indent="-222250">
              <a:buFont typeface="Arial" pitchFamily="34" charset="0"/>
              <a:buChar char="•"/>
              <a:defRPr/>
            </a:pPr>
            <a:r>
              <a:rPr lang="en-US" dirty="0">
                <a:solidFill>
                  <a:schemeClr val="accent5">
                    <a:lumMod val="75000"/>
                  </a:schemeClr>
                </a:solidFill>
              </a:rPr>
              <a:t>Meteorological Info</a:t>
            </a:r>
          </a:p>
        </p:txBody>
      </p:sp>
      <p:sp>
        <p:nvSpPr>
          <p:cNvPr id="7" name="TextBox 6"/>
          <p:cNvSpPr txBox="1"/>
          <p:nvPr/>
        </p:nvSpPr>
        <p:spPr>
          <a:xfrm>
            <a:off x="5937250" y="1198563"/>
            <a:ext cx="3221038" cy="1784350"/>
          </a:xfrm>
          <a:prstGeom prst="rect">
            <a:avLst/>
          </a:prstGeom>
          <a:solidFill>
            <a:schemeClr val="bg1"/>
          </a:solidFill>
          <a:ln>
            <a:solidFill>
              <a:schemeClr val="accent1">
                <a:lumMod val="60000"/>
                <a:lumOff val="40000"/>
              </a:schemeClr>
            </a:solidFill>
          </a:ln>
        </p:spPr>
        <p:txBody>
          <a:bodyPr>
            <a:spAutoFit/>
          </a:bodyPr>
          <a:lstStyle/>
          <a:p>
            <a:pPr marL="346075" indent="-179388">
              <a:defRPr/>
            </a:pPr>
            <a:r>
              <a:rPr lang="en-US" sz="2000" i="1" dirty="0">
                <a:solidFill>
                  <a:schemeClr val="accent1">
                    <a:lumMod val="75000"/>
                  </a:schemeClr>
                </a:solidFill>
              </a:rPr>
              <a:t>NGS Provides:</a:t>
            </a:r>
          </a:p>
          <a:p>
            <a:pPr marL="346075" indent="-179388">
              <a:buFont typeface="Arial" pitchFamily="34" charset="0"/>
              <a:buChar char="•"/>
              <a:defRPr/>
            </a:pPr>
            <a:r>
              <a:rPr lang="en-US" dirty="0">
                <a:solidFill>
                  <a:schemeClr val="accent5">
                    <a:lumMod val="75000"/>
                  </a:schemeClr>
                </a:solidFill>
              </a:rPr>
              <a:t>Aerial LIDAR surveys</a:t>
            </a:r>
          </a:p>
          <a:p>
            <a:pPr marL="346075" indent="-179388">
              <a:buFont typeface="Arial" pitchFamily="34" charset="0"/>
              <a:buChar char="•"/>
              <a:defRPr/>
            </a:pPr>
            <a:r>
              <a:rPr lang="en-US" dirty="0">
                <a:solidFill>
                  <a:schemeClr val="accent5">
                    <a:lumMod val="75000"/>
                  </a:schemeClr>
                </a:solidFill>
              </a:rPr>
              <a:t>Terrestrial LIDAR surveys</a:t>
            </a:r>
          </a:p>
          <a:p>
            <a:pPr marL="346075" indent="-179388">
              <a:buFont typeface="Arial" pitchFamily="34" charset="0"/>
              <a:buChar char="•"/>
              <a:defRPr/>
            </a:pPr>
            <a:r>
              <a:rPr lang="en-US" dirty="0">
                <a:solidFill>
                  <a:schemeClr val="accent5">
                    <a:lumMod val="75000"/>
                  </a:schemeClr>
                </a:solidFill>
              </a:rPr>
              <a:t>RTK GPS</a:t>
            </a:r>
          </a:p>
          <a:p>
            <a:pPr marL="346075" indent="-179388">
              <a:buFont typeface="Arial" pitchFamily="34" charset="0"/>
              <a:buChar char="•"/>
              <a:defRPr/>
            </a:pPr>
            <a:r>
              <a:rPr lang="en-US" dirty="0">
                <a:solidFill>
                  <a:schemeClr val="accent5">
                    <a:lumMod val="75000"/>
                  </a:schemeClr>
                </a:solidFill>
              </a:rPr>
              <a:t>Surface elevation table observations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381000" y="457200"/>
            <a:ext cx="8229600" cy="1143000"/>
          </a:xfrm>
        </p:spPr>
        <p:txBody>
          <a:bodyPr/>
          <a:lstStyle/>
          <a:p>
            <a:r>
              <a:rPr lang="en-US" b="1" dirty="0" smtClean="0">
                <a:solidFill>
                  <a:schemeClr val="accent1">
                    <a:lumMod val="75000"/>
                  </a:schemeClr>
                </a:solidFill>
              </a:rPr>
              <a:t>Difference Surface – ERS vs. TCARI</a:t>
            </a:r>
          </a:p>
        </p:txBody>
      </p:sp>
      <p:pic>
        <p:nvPicPr>
          <p:cNvPr id="22531" name="Content Placeholder 3" descr="Difference_Surface.png"/>
          <p:cNvPicPr>
            <a:picLocks noGrp="1" noChangeAspect="1"/>
          </p:cNvPicPr>
          <p:nvPr>
            <p:ph idx="1"/>
          </p:nvPr>
        </p:nvPicPr>
        <p:blipFill>
          <a:blip r:embed="rId3" cstate="print"/>
          <a:srcRect/>
          <a:stretch>
            <a:fillRect/>
          </a:stretch>
        </p:blipFill>
        <p:spPr>
          <a:xfrm>
            <a:off x="0" y="1524000"/>
            <a:ext cx="6288088" cy="3154363"/>
          </a:xfrm>
        </p:spPr>
      </p:pic>
      <p:pic>
        <p:nvPicPr>
          <p:cNvPr id="22532" name="Content Placeholder 3" descr="Difference_Surface_Cmap.png"/>
          <p:cNvPicPr>
            <a:picLocks noChangeAspect="1"/>
          </p:cNvPicPr>
          <p:nvPr/>
        </p:nvPicPr>
        <p:blipFill>
          <a:blip r:embed="rId4" cstate="print"/>
          <a:srcRect/>
          <a:stretch>
            <a:fillRect/>
          </a:stretch>
        </p:blipFill>
        <p:spPr bwMode="auto">
          <a:xfrm>
            <a:off x="6248400" y="1447800"/>
            <a:ext cx="2617788" cy="4525963"/>
          </a:xfrm>
          <a:prstGeom prst="rect">
            <a:avLst/>
          </a:prstGeom>
          <a:noFill/>
          <a:ln w="9525">
            <a:noFill/>
            <a:miter lim="800000"/>
            <a:headEnd/>
            <a:tailEnd/>
          </a:ln>
        </p:spPr>
      </p:pic>
      <p:sp>
        <p:nvSpPr>
          <p:cNvPr id="5" name="TextBox 4"/>
          <p:cNvSpPr txBox="1"/>
          <p:nvPr/>
        </p:nvSpPr>
        <p:spPr>
          <a:xfrm>
            <a:off x="304800" y="4800600"/>
            <a:ext cx="3581400" cy="1200329"/>
          </a:xfrm>
          <a:prstGeom prst="rect">
            <a:avLst/>
          </a:prstGeom>
          <a:noFill/>
        </p:spPr>
        <p:txBody>
          <a:bodyPr wrap="square" rtlCol="0">
            <a:spAutoFit/>
          </a:bodyPr>
          <a:lstStyle/>
          <a:p>
            <a:pPr>
              <a:buFont typeface="Arial" pitchFamily="34" charset="0"/>
              <a:buChar char="•"/>
            </a:pPr>
            <a:r>
              <a:rPr lang="en-US" sz="2400" dirty="0" smtClean="0"/>
              <a:t> </a:t>
            </a:r>
            <a:r>
              <a:rPr lang="el-GR" sz="2400" dirty="0" smtClean="0"/>
              <a:t>σ</a:t>
            </a:r>
            <a:r>
              <a:rPr lang="en-US" sz="2400" dirty="0" smtClean="0"/>
              <a:t> = 0.361m</a:t>
            </a:r>
          </a:p>
          <a:p>
            <a:pPr>
              <a:buFont typeface="Arial" pitchFamily="34" charset="0"/>
              <a:buChar char="•"/>
            </a:pPr>
            <a:r>
              <a:rPr lang="en-US" sz="2400" dirty="0" smtClean="0"/>
              <a:t> orange/red = 0.5 m</a:t>
            </a:r>
          </a:p>
          <a:p>
            <a:pPr>
              <a:buFont typeface="Arial" pitchFamily="34" charset="0"/>
              <a:buChar char="•"/>
            </a:pPr>
            <a:r>
              <a:rPr lang="en-US" sz="2400" dirty="0" smtClean="0"/>
              <a:t> green / blue &lt; 0.25m</a:t>
            </a:r>
            <a:endParaRPr lang="en-US" sz="2400"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990600" y="228600"/>
            <a:ext cx="7162800" cy="1143000"/>
          </a:xfrm>
        </p:spPr>
        <p:txBody>
          <a:bodyPr/>
          <a:lstStyle/>
          <a:p>
            <a:r>
              <a:rPr lang="en-US" b="1" dirty="0" smtClean="0">
                <a:solidFill>
                  <a:schemeClr val="accent1">
                    <a:lumMod val="75000"/>
                  </a:schemeClr>
                </a:solidFill>
              </a:rPr>
              <a:t>Next Steps for 2011+</a:t>
            </a:r>
          </a:p>
        </p:txBody>
      </p:sp>
      <p:sp>
        <p:nvSpPr>
          <p:cNvPr id="30723" name="Content Placeholder 2"/>
          <p:cNvSpPr>
            <a:spLocks noGrp="1"/>
          </p:cNvSpPr>
          <p:nvPr>
            <p:ph idx="1"/>
          </p:nvPr>
        </p:nvSpPr>
        <p:spPr/>
        <p:txBody>
          <a:bodyPr>
            <a:normAutofit lnSpcReduction="10000"/>
          </a:bodyPr>
          <a:lstStyle/>
          <a:p>
            <a:r>
              <a:rPr lang="en-US" dirty="0" smtClean="0"/>
              <a:t>Conduct ERS where feasible</a:t>
            </a:r>
          </a:p>
          <a:p>
            <a:pPr lvl="1"/>
            <a:r>
              <a:rPr lang="en-US" dirty="0" smtClean="0"/>
              <a:t>Criteria developed for candidate ERS hydrographic surveys</a:t>
            </a:r>
          </a:p>
          <a:p>
            <a:r>
              <a:rPr lang="en-US" dirty="0" smtClean="0"/>
              <a:t>Continued VDatum Development and Validation</a:t>
            </a:r>
          </a:p>
          <a:p>
            <a:pPr lvl="1"/>
            <a:r>
              <a:rPr lang="en-US" dirty="0" smtClean="0"/>
              <a:t>GPS Water Level Buoys</a:t>
            </a:r>
          </a:p>
          <a:p>
            <a:pPr lvl="1"/>
            <a:r>
              <a:rPr lang="en-US" dirty="0" smtClean="0"/>
              <a:t>Vessel-based observations</a:t>
            </a:r>
          </a:p>
          <a:p>
            <a:r>
              <a:rPr lang="en-US" dirty="0" smtClean="0"/>
              <a:t>Continued acquisition of hardware and software</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98" name="Title 1"/>
          <p:cNvSpPr>
            <a:spLocks noGrp="1"/>
          </p:cNvSpPr>
          <p:nvPr>
            <p:ph type="ctrTitle"/>
          </p:nvPr>
        </p:nvSpPr>
        <p:spPr>
          <a:xfrm>
            <a:off x="0" y="228600"/>
            <a:ext cx="3352800" cy="838200"/>
          </a:xfrm>
        </p:spPr>
        <p:txBody>
          <a:bodyPr/>
          <a:lstStyle/>
          <a:p>
            <a:pPr eaLnBrk="1" hangingPunct="1">
              <a:defRPr/>
            </a:pPr>
            <a:r>
              <a:rPr lang="en-US" b="1" i="1" dirty="0" err="1" smtClean="0">
                <a:solidFill>
                  <a:schemeClr val="accent1">
                    <a:lumMod val="75000"/>
                  </a:schemeClr>
                </a:solidFill>
                <a:latin typeface="Arial" charset="0"/>
                <a:cs typeface="Arial" charset="0"/>
              </a:rPr>
              <a:t>Datums</a:t>
            </a:r>
            <a:endParaRPr lang="en-US" b="1" i="1" dirty="0" smtClean="0">
              <a:solidFill>
                <a:schemeClr val="accent1">
                  <a:lumMod val="75000"/>
                </a:schemeClr>
              </a:solidFill>
              <a:latin typeface="Arial" charset="0"/>
              <a:cs typeface="Arial" charset="0"/>
            </a:endParaRPr>
          </a:p>
        </p:txBody>
      </p:sp>
      <p:sp>
        <p:nvSpPr>
          <p:cNvPr id="12292" name="TextBox 3"/>
          <p:cNvSpPr txBox="1">
            <a:spLocks noChangeArrowheads="1"/>
          </p:cNvSpPr>
          <p:nvPr/>
        </p:nvSpPr>
        <p:spPr bwMode="auto">
          <a:xfrm>
            <a:off x="0" y="1981200"/>
            <a:ext cx="9144000" cy="769938"/>
          </a:xfrm>
          <a:prstGeom prst="rect">
            <a:avLst/>
          </a:prstGeom>
          <a:solidFill>
            <a:srgbClr val="009999"/>
          </a:solidFill>
          <a:ln w="9525">
            <a:noFill/>
            <a:miter lim="800000"/>
            <a:headEnd/>
            <a:tailEnd/>
          </a:ln>
        </p:spPr>
        <p:txBody>
          <a:bodyPr>
            <a:spAutoFit/>
          </a:bodyPr>
          <a:lstStyle/>
          <a:p>
            <a:r>
              <a:rPr lang="en-US" sz="4400">
                <a:solidFill>
                  <a:schemeClr val="bg1"/>
                </a:solidFill>
                <a:latin typeface="Calibri" pitchFamily="34" charset="0"/>
              </a:rPr>
              <a:t>                     Horizontal</a:t>
            </a:r>
          </a:p>
        </p:txBody>
      </p:sp>
      <p:sp>
        <p:nvSpPr>
          <p:cNvPr id="5" name="TextBox 4"/>
          <p:cNvSpPr txBox="1"/>
          <p:nvPr/>
        </p:nvSpPr>
        <p:spPr>
          <a:xfrm>
            <a:off x="7467839" y="0"/>
            <a:ext cx="861774" cy="6858000"/>
          </a:xfrm>
          <a:prstGeom prst="rect">
            <a:avLst/>
          </a:prstGeom>
          <a:solidFill>
            <a:srgbClr val="336699"/>
          </a:solidFill>
        </p:spPr>
        <p:txBody>
          <a:bodyPr vert="vert">
            <a:spAutoFit/>
          </a:bodyPr>
          <a:lstStyle/>
          <a:p>
            <a:pPr fontAlgn="auto">
              <a:spcBef>
                <a:spcPts val="0"/>
              </a:spcBef>
              <a:spcAft>
                <a:spcPts val="0"/>
              </a:spcAft>
              <a:defRPr/>
            </a:pPr>
            <a:r>
              <a:rPr lang="en-US" sz="4400" dirty="0">
                <a:solidFill>
                  <a:schemeClr val="bg1"/>
                </a:solidFill>
                <a:latin typeface="+mn-lt"/>
              </a:rPr>
              <a:t>              </a:t>
            </a:r>
            <a:r>
              <a:rPr lang="en-US" sz="4400" dirty="0" smtClean="0">
                <a:solidFill>
                  <a:schemeClr val="bg1"/>
                </a:solidFill>
                <a:latin typeface="+mn-lt"/>
              </a:rPr>
              <a:t>    Vertical</a:t>
            </a:r>
            <a:endParaRPr lang="en-US" sz="4400" dirty="0">
              <a:solidFill>
                <a:schemeClr val="bg1"/>
              </a:solidFill>
              <a:latin typeface="+mn-lt"/>
            </a:endParaRPr>
          </a:p>
        </p:txBody>
      </p:sp>
      <p:grpSp>
        <p:nvGrpSpPr>
          <p:cNvPr id="2" name="Group 6"/>
          <p:cNvGrpSpPr>
            <a:grpSpLocks/>
          </p:cNvGrpSpPr>
          <p:nvPr/>
        </p:nvGrpSpPr>
        <p:grpSpPr bwMode="auto">
          <a:xfrm>
            <a:off x="42862" y="4393073"/>
            <a:ext cx="2274888" cy="2438400"/>
            <a:chOff x="0" y="797"/>
            <a:chExt cx="2642" cy="2839"/>
          </a:xfrm>
        </p:grpSpPr>
        <p:sp>
          <p:nvSpPr>
            <p:cNvPr id="12305" name="Rectangle 7"/>
            <p:cNvSpPr>
              <a:spLocks noChangeArrowheads="1"/>
            </p:cNvSpPr>
            <p:nvPr/>
          </p:nvSpPr>
          <p:spPr bwMode="auto">
            <a:xfrm>
              <a:off x="88" y="1001"/>
              <a:ext cx="1162" cy="288"/>
            </a:xfrm>
            <a:prstGeom prst="rect">
              <a:avLst/>
            </a:prstGeom>
            <a:noFill/>
            <a:ln w="9525">
              <a:noFill/>
              <a:miter lim="800000"/>
              <a:headEnd/>
              <a:tailEnd/>
            </a:ln>
          </p:spPr>
          <p:txBody>
            <a:bodyPr wrap="none" anchor="ctr"/>
            <a:lstStyle/>
            <a:p>
              <a:pPr eaLnBrk="0" hangingPunct="0"/>
              <a:endParaRPr lang="en-US">
                <a:latin typeface="Calibri" pitchFamily="34" charset="0"/>
              </a:endParaRPr>
            </a:p>
          </p:txBody>
        </p:sp>
        <p:sp>
          <p:nvSpPr>
            <p:cNvPr id="12306" name="Rectangle 8"/>
            <p:cNvSpPr>
              <a:spLocks noChangeArrowheads="1"/>
            </p:cNvSpPr>
            <p:nvPr/>
          </p:nvSpPr>
          <p:spPr bwMode="auto">
            <a:xfrm>
              <a:off x="604" y="797"/>
              <a:ext cx="728" cy="372"/>
            </a:xfrm>
            <a:prstGeom prst="rect">
              <a:avLst/>
            </a:prstGeom>
            <a:noFill/>
            <a:ln w="9525">
              <a:noFill/>
              <a:miter lim="800000"/>
              <a:headEnd/>
              <a:tailEnd/>
            </a:ln>
          </p:spPr>
          <p:txBody>
            <a:bodyPr wrap="none" lIns="92075" tIns="46038" rIns="92075" bIns="46038">
              <a:spAutoFit/>
            </a:bodyPr>
            <a:lstStyle/>
            <a:p>
              <a:pPr defTabSz="762000" eaLnBrk="0" hangingPunct="0"/>
              <a:r>
                <a:rPr lang="nl-NL" b="1">
                  <a:solidFill>
                    <a:srgbClr val="FAFD00"/>
                  </a:solidFill>
                  <a:latin typeface="Calibri" pitchFamily="34" charset="0"/>
                </a:rPr>
                <a:t>	</a:t>
              </a:r>
            </a:p>
          </p:txBody>
        </p:sp>
        <p:pic>
          <p:nvPicPr>
            <p:cNvPr id="12307" name="Picture 9"/>
            <p:cNvPicPr>
              <a:picLocks noChangeAspect="1" noChangeArrowheads="1"/>
            </p:cNvPicPr>
            <p:nvPr/>
          </p:nvPicPr>
          <p:blipFill>
            <a:blip r:embed="rId3" cstate="print"/>
            <a:srcRect/>
            <a:stretch>
              <a:fillRect/>
            </a:stretch>
          </p:blipFill>
          <p:spPr bwMode="auto">
            <a:xfrm>
              <a:off x="0" y="876"/>
              <a:ext cx="2642" cy="2760"/>
            </a:xfrm>
            <a:prstGeom prst="rect">
              <a:avLst/>
            </a:prstGeom>
            <a:ln>
              <a:noFill/>
            </a:ln>
            <a:effectLst>
              <a:outerShdw blurRad="292100" dist="139700" dir="2700000" algn="tl" rotWithShape="0">
                <a:srgbClr val="333333">
                  <a:alpha val="65000"/>
                </a:srgbClr>
              </a:outerShdw>
            </a:effectLst>
          </p:spPr>
        </p:pic>
        <p:sp>
          <p:nvSpPr>
            <p:cNvPr id="12308" name="Freeform 10"/>
            <p:cNvSpPr>
              <a:spLocks/>
            </p:cNvSpPr>
            <p:nvPr/>
          </p:nvSpPr>
          <p:spPr bwMode="auto">
            <a:xfrm>
              <a:off x="0" y="1842"/>
              <a:ext cx="681" cy="1070"/>
            </a:xfrm>
            <a:custGeom>
              <a:avLst/>
              <a:gdLst>
                <a:gd name="T0" fmla="*/ 18212 w 546"/>
                <a:gd name="T1" fmla="*/ 1035 h 1070"/>
                <a:gd name="T2" fmla="*/ 17501 w 546"/>
                <a:gd name="T3" fmla="*/ 985 h 1070"/>
                <a:gd name="T4" fmla="*/ 17220 w 546"/>
                <a:gd name="T5" fmla="*/ 941 h 1070"/>
                <a:gd name="T6" fmla="*/ 16870 w 546"/>
                <a:gd name="T7" fmla="*/ 897 h 1070"/>
                <a:gd name="T8" fmla="*/ 16534 w 546"/>
                <a:gd name="T9" fmla="*/ 847 h 1070"/>
                <a:gd name="T10" fmla="*/ 16356 w 546"/>
                <a:gd name="T11" fmla="*/ 803 h 1070"/>
                <a:gd name="T12" fmla="*/ 16221 w 546"/>
                <a:gd name="T13" fmla="*/ 759 h 1070"/>
                <a:gd name="T14" fmla="*/ 16221 w 546"/>
                <a:gd name="T15" fmla="*/ 714 h 1070"/>
                <a:gd name="T16" fmla="*/ 15869 w 546"/>
                <a:gd name="T17" fmla="*/ 670 h 1070"/>
                <a:gd name="T18" fmla="*/ 15869 w 546"/>
                <a:gd name="T19" fmla="*/ 611 h 1070"/>
                <a:gd name="T20" fmla="*/ 15709 w 546"/>
                <a:gd name="T21" fmla="*/ 567 h 1070"/>
                <a:gd name="T22" fmla="*/ 15536 w 546"/>
                <a:gd name="T23" fmla="*/ 517 h 1070"/>
                <a:gd name="T24" fmla="*/ 15536 w 546"/>
                <a:gd name="T25" fmla="*/ 473 h 1070"/>
                <a:gd name="T26" fmla="*/ 15869 w 546"/>
                <a:gd name="T27" fmla="*/ 429 h 1070"/>
                <a:gd name="T28" fmla="*/ 16870 w 546"/>
                <a:gd name="T29" fmla="*/ 384 h 1070"/>
                <a:gd name="T30" fmla="*/ 17220 w 546"/>
                <a:gd name="T31" fmla="*/ 335 h 1070"/>
                <a:gd name="T32" fmla="*/ 17501 w 546"/>
                <a:gd name="T33" fmla="*/ 291 h 1070"/>
                <a:gd name="T34" fmla="*/ 17501 w 546"/>
                <a:gd name="T35" fmla="*/ 246 h 1070"/>
                <a:gd name="T36" fmla="*/ 17501 w 546"/>
                <a:gd name="T37" fmla="*/ 197 h 1070"/>
                <a:gd name="T38" fmla="*/ 17361 w 546"/>
                <a:gd name="T39" fmla="*/ 153 h 1070"/>
                <a:gd name="T40" fmla="*/ 17882 w 546"/>
                <a:gd name="T41" fmla="*/ 108 h 1070"/>
                <a:gd name="T42" fmla="*/ 18348 w 546"/>
                <a:gd name="T43" fmla="*/ 59 h 1070"/>
                <a:gd name="T44" fmla="*/ 18212 w 546"/>
                <a:gd name="T45" fmla="*/ 15 h 1070"/>
                <a:gd name="T46" fmla="*/ 16534 w 546"/>
                <a:gd name="T47" fmla="*/ 10 h 1070"/>
                <a:gd name="T48" fmla="*/ 15067 w 546"/>
                <a:gd name="T49" fmla="*/ 0 h 1070"/>
                <a:gd name="T50" fmla="*/ 13232 w 546"/>
                <a:gd name="T51" fmla="*/ 10 h 1070"/>
                <a:gd name="T52" fmla="*/ 11245 w 546"/>
                <a:gd name="T53" fmla="*/ 34 h 1070"/>
                <a:gd name="T54" fmla="*/ 9786 w 546"/>
                <a:gd name="T55" fmla="*/ 25 h 1070"/>
                <a:gd name="T56" fmla="*/ 8273 w 546"/>
                <a:gd name="T57" fmla="*/ 20 h 1070"/>
                <a:gd name="T58" fmla="*/ 6633 w 546"/>
                <a:gd name="T59" fmla="*/ 20 h 1070"/>
                <a:gd name="T60" fmla="*/ 5147 w 546"/>
                <a:gd name="T61" fmla="*/ 15 h 1070"/>
                <a:gd name="T62" fmla="*/ 3309 w 546"/>
                <a:gd name="T63" fmla="*/ 30 h 1070"/>
                <a:gd name="T64" fmla="*/ 1988 w 546"/>
                <a:gd name="T65" fmla="*/ 49 h 1070"/>
                <a:gd name="T66" fmla="*/ 1333 w 546"/>
                <a:gd name="T67" fmla="*/ 94 h 1070"/>
                <a:gd name="T68" fmla="*/ 990 w 546"/>
                <a:gd name="T69" fmla="*/ 138 h 1070"/>
                <a:gd name="T70" fmla="*/ 649 w 546"/>
                <a:gd name="T71" fmla="*/ 182 h 1070"/>
                <a:gd name="T72" fmla="*/ 0 w 546"/>
                <a:gd name="T73" fmla="*/ 227 h 1070"/>
                <a:gd name="T74" fmla="*/ 334 w 546"/>
                <a:gd name="T75" fmla="*/ 271 h 1070"/>
                <a:gd name="T76" fmla="*/ 334 w 546"/>
                <a:gd name="T77" fmla="*/ 315 h 1070"/>
                <a:gd name="T78" fmla="*/ 334 w 546"/>
                <a:gd name="T79" fmla="*/ 360 h 1070"/>
                <a:gd name="T80" fmla="*/ 1145 w 546"/>
                <a:gd name="T81" fmla="*/ 399 h 1070"/>
                <a:gd name="T82" fmla="*/ 2341 w 546"/>
                <a:gd name="T83" fmla="*/ 438 h 1070"/>
                <a:gd name="T84" fmla="*/ 3642 w 546"/>
                <a:gd name="T85" fmla="*/ 458 h 1070"/>
                <a:gd name="T86" fmla="*/ 5147 w 546"/>
                <a:gd name="T87" fmla="*/ 483 h 1070"/>
                <a:gd name="T88" fmla="*/ 6437 w 546"/>
                <a:gd name="T89" fmla="*/ 512 h 1070"/>
                <a:gd name="T90" fmla="*/ 7596 w 546"/>
                <a:gd name="T91" fmla="*/ 547 h 1070"/>
                <a:gd name="T92" fmla="*/ 8592 w 546"/>
                <a:gd name="T93" fmla="*/ 591 h 1070"/>
                <a:gd name="T94" fmla="*/ 9278 w 546"/>
                <a:gd name="T95" fmla="*/ 635 h 1070"/>
                <a:gd name="T96" fmla="*/ 9897 w 546"/>
                <a:gd name="T97" fmla="*/ 680 h 1070"/>
                <a:gd name="T98" fmla="*/ 10250 w 546"/>
                <a:gd name="T99" fmla="*/ 724 h 1070"/>
                <a:gd name="T100" fmla="*/ 10902 w 546"/>
                <a:gd name="T101" fmla="*/ 768 h 1070"/>
                <a:gd name="T102" fmla="*/ 11082 w 546"/>
                <a:gd name="T103" fmla="*/ 813 h 1070"/>
                <a:gd name="T104" fmla="*/ 11588 w 546"/>
                <a:gd name="T105" fmla="*/ 857 h 1070"/>
                <a:gd name="T106" fmla="*/ 12428 w 546"/>
                <a:gd name="T107" fmla="*/ 902 h 1070"/>
                <a:gd name="T108" fmla="*/ 13565 w 546"/>
                <a:gd name="T109" fmla="*/ 946 h 1070"/>
                <a:gd name="T110" fmla="*/ 14888 w 546"/>
                <a:gd name="T111" fmla="*/ 985 h 1070"/>
                <a:gd name="T112" fmla="*/ 16684 w 546"/>
                <a:gd name="T113" fmla="*/ 1025 h 1070"/>
                <a:gd name="T114" fmla="*/ 18027 w 546"/>
                <a:gd name="T115" fmla="*/ 1059 h 107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46"/>
                <a:gd name="T175" fmla="*/ 0 h 1070"/>
                <a:gd name="T176" fmla="*/ 546 w 546"/>
                <a:gd name="T177" fmla="*/ 1070 h 107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46" h="1070">
                  <a:moveTo>
                    <a:pt x="545" y="1064"/>
                  </a:moveTo>
                  <a:lnTo>
                    <a:pt x="540" y="1049"/>
                  </a:lnTo>
                  <a:lnTo>
                    <a:pt x="531" y="1035"/>
                  </a:lnTo>
                  <a:lnTo>
                    <a:pt x="521" y="1015"/>
                  </a:lnTo>
                  <a:lnTo>
                    <a:pt x="516" y="1000"/>
                  </a:lnTo>
                  <a:lnTo>
                    <a:pt x="511" y="985"/>
                  </a:lnTo>
                  <a:lnTo>
                    <a:pt x="502" y="970"/>
                  </a:lnTo>
                  <a:lnTo>
                    <a:pt x="502" y="956"/>
                  </a:lnTo>
                  <a:lnTo>
                    <a:pt x="502" y="941"/>
                  </a:lnTo>
                  <a:lnTo>
                    <a:pt x="497" y="926"/>
                  </a:lnTo>
                  <a:lnTo>
                    <a:pt x="497" y="911"/>
                  </a:lnTo>
                  <a:lnTo>
                    <a:pt x="492" y="897"/>
                  </a:lnTo>
                  <a:lnTo>
                    <a:pt x="492" y="877"/>
                  </a:lnTo>
                  <a:lnTo>
                    <a:pt x="487" y="862"/>
                  </a:lnTo>
                  <a:lnTo>
                    <a:pt x="482" y="847"/>
                  </a:lnTo>
                  <a:lnTo>
                    <a:pt x="482" y="833"/>
                  </a:lnTo>
                  <a:lnTo>
                    <a:pt x="482" y="818"/>
                  </a:lnTo>
                  <a:lnTo>
                    <a:pt x="477" y="803"/>
                  </a:lnTo>
                  <a:lnTo>
                    <a:pt x="477" y="788"/>
                  </a:lnTo>
                  <a:lnTo>
                    <a:pt x="477" y="773"/>
                  </a:lnTo>
                  <a:lnTo>
                    <a:pt x="473" y="759"/>
                  </a:lnTo>
                  <a:lnTo>
                    <a:pt x="473" y="744"/>
                  </a:lnTo>
                  <a:lnTo>
                    <a:pt x="473" y="729"/>
                  </a:lnTo>
                  <a:lnTo>
                    <a:pt x="473" y="714"/>
                  </a:lnTo>
                  <a:lnTo>
                    <a:pt x="468" y="700"/>
                  </a:lnTo>
                  <a:lnTo>
                    <a:pt x="463" y="685"/>
                  </a:lnTo>
                  <a:lnTo>
                    <a:pt x="463" y="670"/>
                  </a:lnTo>
                  <a:lnTo>
                    <a:pt x="463" y="650"/>
                  </a:lnTo>
                  <a:lnTo>
                    <a:pt x="463" y="631"/>
                  </a:lnTo>
                  <a:lnTo>
                    <a:pt x="463" y="611"/>
                  </a:lnTo>
                  <a:lnTo>
                    <a:pt x="458" y="596"/>
                  </a:lnTo>
                  <a:lnTo>
                    <a:pt x="458" y="581"/>
                  </a:lnTo>
                  <a:lnTo>
                    <a:pt x="458" y="567"/>
                  </a:lnTo>
                  <a:lnTo>
                    <a:pt x="458" y="552"/>
                  </a:lnTo>
                  <a:lnTo>
                    <a:pt x="458" y="532"/>
                  </a:lnTo>
                  <a:lnTo>
                    <a:pt x="453" y="517"/>
                  </a:lnTo>
                  <a:lnTo>
                    <a:pt x="453" y="502"/>
                  </a:lnTo>
                  <a:lnTo>
                    <a:pt x="453" y="488"/>
                  </a:lnTo>
                  <a:lnTo>
                    <a:pt x="453" y="473"/>
                  </a:lnTo>
                  <a:lnTo>
                    <a:pt x="453" y="458"/>
                  </a:lnTo>
                  <a:lnTo>
                    <a:pt x="458" y="443"/>
                  </a:lnTo>
                  <a:lnTo>
                    <a:pt x="463" y="429"/>
                  </a:lnTo>
                  <a:lnTo>
                    <a:pt x="473" y="414"/>
                  </a:lnTo>
                  <a:lnTo>
                    <a:pt x="482" y="399"/>
                  </a:lnTo>
                  <a:lnTo>
                    <a:pt x="492" y="384"/>
                  </a:lnTo>
                  <a:lnTo>
                    <a:pt x="497" y="365"/>
                  </a:lnTo>
                  <a:lnTo>
                    <a:pt x="502" y="350"/>
                  </a:lnTo>
                  <a:lnTo>
                    <a:pt x="502" y="335"/>
                  </a:lnTo>
                  <a:lnTo>
                    <a:pt x="511" y="320"/>
                  </a:lnTo>
                  <a:lnTo>
                    <a:pt x="511" y="305"/>
                  </a:lnTo>
                  <a:lnTo>
                    <a:pt x="511" y="291"/>
                  </a:lnTo>
                  <a:lnTo>
                    <a:pt x="511" y="276"/>
                  </a:lnTo>
                  <a:lnTo>
                    <a:pt x="511" y="261"/>
                  </a:lnTo>
                  <a:lnTo>
                    <a:pt x="511" y="246"/>
                  </a:lnTo>
                  <a:lnTo>
                    <a:pt x="511" y="227"/>
                  </a:lnTo>
                  <a:lnTo>
                    <a:pt x="511" y="212"/>
                  </a:lnTo>
                  <a:lnTo>
                    <a:pt x="511" y="197"/>
                  </a:lnTo>
                  <a:lnTo>
                    <a:pt x="511" y="182"/>
                  </a:lnTo>
                  <a:lnTo>
                    <a:pt x="511" y="167"/>
                  </a:lnTo>
                  <a:lnTo>
                    <a:pt x="506" y="153"/>
                  </a:lnTo>
                  <a:lnTo>
                    <a:pt x="511" y="138"/>
                  </a:lnTo>
                  <a:lnTo>
                    <a:pt x="511" y="123"/>
                  </a:lnTo>
                  <a:lnTo>
                    <a:pt x="521" y="108"/>
                  </a:lnTo>
                  <a:lnTo>
                    <a:pt x="531" y="94"/>
                  </a:lnTo>
                  <a:lnTo>
                    <a:pt x="535" y="79"/>
                  </a:lnTo>
                  <a:lnTo>
                    <a:pt x="535" y="59"/>
                  </a:lnTo>
                  <a:lnTo>
                    <a:pt x="540" y="44"/>
                  </a:lnTo>
                  <a:lnTo>
                    <a:pt x="535" y="30"/>
                  </a:lnTo>
                  <a:lnTo>
                    <a:pt x="531" y="15"/>
                  </a:lnTo>
                  <a:lnTo>
                    <a:pt x="516" y="10"/>
                  </a:lnTo>
                  <a:lnTo>
                    <a:pt x="502" y="10"/>
                  </a:lnTo>
                  <a:lnTo>
                    <a:pt x="482" y="10"/>
                  </a:lnTo>
                  <a:lnTo>
                    <a:pt x="468" y="10"/>
                  </a:lnTo>
                  <a:lnTo>
                    <a:pt x="453" y="5"/>
                  </a:lnTo>
                  <a:lnTo>
                    <a:pt x="439" y="0"/>
                  </a:lnTo>
                  <a:lnTo>
                    <a:pt x="424" y="0"/>
                  </a:lnTo>
                  <a:lnTo>
                    <a:pt x="405" y="0"/>
                  </a:lnTo>
                  <a:lnTo>
                    <a:pt x="386" y="10"/>
                  </a:lnTo>
                  <a:lnTo>
                    <a:pt x="367" y="20"/>
                  </a:lnTo>
                  <a:lnTo>
                    <a:pt x="347" y="30"/>
                  </a:lnTo>
                  <a:lnTo>
                    <a:pt x="328" y="34"/>
                  </a:lnTo>
                  <a:lnTo>
                    <a:pt x="313" y="30"/>
                  </a:lnTo>
                  <a:lnTo>
                    <a:pt x="299" y="30"/>
                  </a:lnTo>
                  <a:lnTo>
                    <a:pt x="285" y="25"/>
                  </a:lnTo>
                  <a:lnTo>
                    <a:pt x="270" y="25"/>
                  </a:lnTo>
                  <a:lnTo>
                    <a:pt x="256" y="20"/>
                  </a:lnTo>
                  <a:lnTo>
                    <a:pt x="241" y="20"/>
                  </a:lnTo>
                  <a:lnTo>
                    <a:pt x="227" y="20"/>
                  </a:lnTo>
                  <a:lnTo>
                    <a:pt x="212" y="20"/>
                  </a:lnTo>
                  <a:lnTo>
                    <a:pt x="193" y="20"/>
                  </a:lnTo>
                  <a:lnTo>
                    <a:pt x="178" y="20"/>
                  </a:lnTo>
                  <a:lnTo>
                    <a:pt x="164" y="15"/>
                  </a:lnTo>
                  <a:lnTo>
                    <a:pt x="150" y="15"/>
                  </a:lnTo>
                  <a:lnTo>
                    <a:pt x="135" y="15"/>
                  </a:lnTo>
                  <a:lnTo>
                    <a:pt x="116" y="20"/>
                  </a:lnTo>
                  <a:lnTo>
                    <a:pt x="96" y="30"/>
                  </a:lnTo>
                  <a:lnTo>
                    <a:pt x="87" y="44"/>
                  </a:lnTo>
                  <a:lnTo>
                    <a:pt x="72" y="49"/>
                  </a:lnTo>
                  <a:lnTo>
                    <a:pt x="58" y="49"/>
                  </a:lnTo>
                  <a:lnTo>
                    <a:pt x="48" y="64"/>
                  </a:lnTo>
                  <a:lnTo>
                    <a:pt x="39" y="79"/>
                  </a:lnTo>
                  <a:lnTo>
                    <a:pt x="39" y="94"/>
                  </a:lnTo>
                  <a:lnTo>
                    <a:pt x="39" y="108"/>
                  </a:lnTo>
                  <a:lnTo>
                    <a:pt x="34" y="123"/>
                  </a:lnTo>
                  <a:lnTo>
                    <a:pt x="29" y="138"/>
                  </a:lnTo>
                  <a:lnTo>
                    <a:pt x="19" y="153"/>
                  </a:lnTo>
                  <a:lnTo>
                    <a:pt x="19" y="167"/>
                  </a:lnTo>
                  <a:lnTo>
                    <a:pt x="19" y="182"/>
                  </a:lnTo>
                  <a:lnTo>
                    <a:pt x="10" y="197"/>
                  </a:lnTo>
                  <a:lnTo>
                    <a:pt x="0" y="212"/>
                  </a:lnTo>
                  <a:lnTo>
                    <a:pt x="0" y="227"/>
                  </a:lnTo>
                  <a:lnTo>
                    <a:pt x="0" y="241"/>
                  </a:lnTo>
                  <a:lnTo>
                    <a:pt x="5" y="256"/>
                  </a:lnTo>
                  <a:lnTo>
                    <a:pt x="10" y="271"/>
                  </a:lnTo>
                  <a:lnTo>
                    <a:pt x="10" y="286"/>
                  </a:lnTo>
                  <a:lnTo>
                    <a:pt x="10" y="301"/>
                  </a:lnTo>
                  <a:lnTo>
                    <a:pt x="10" y="315"/>
                  </a:lnTo>
                  <a:lnTo>
                    <a:pt x="10" y="330"/>
                  </a:lnTo>
                  <a:lnTo>
                    <a:pt x="10" y="345"/>
                  </a:lnTo>
                  <a:lnTo>
                    <a:pt x="10" y="360"/>
                  </a:lnTo>
                  <a:lnTo>
                    <a:pt x="14" y="374"/>
                  </a:lnTo>
                  <a:lnTo>
                    <a:pt x="19" y="389"/>
                  </a:lnTo>
                  <a:lnTo>
                    <a:pt x="34" y="399"/>
                  </a:lnTo>
                  <a:lnTo>
                    <a:pt x="39" y="414"/>
                  </a:lnTo>
                  <a:lnTo>
                    <a:pt x="53" y="429"/>
                  </a:lnTo>
                  <a:lnTo>
                    <a:pt x="68" y="438"/>
                  </a:lnTo>
                  <a:lnTo>
                    <a:pt x="77" y="453"/>
                  </a:lnTo>
                  <a:lnTo>
                    <a:pt x="92" y="453"/>
                  </a:lnTo>
                  <a:lnTo>
                    <a:pt x="106" y="458"/>
                  </a:lnTo>
                  <a:lnTo>
                    <a:pt x="121" y="463"/>
                  </a:lnTo>
                  <a:lnTo>
                    <a:pt x="135" y="473"/>
                  </a:lnTo>
                  <a:lnTo>
                    <a:pt x="150" y="483"/>
                  </a:lnTo>
                  <a:lnTo>
                    <a:pt x="164" y="493"/>
                  </a:lnTo>
                  <a:lnTo>
                    <a:pt x="174" y="507"/>
                  </a:lnTo>
                  <a:lnTo>
                    <a:pt x="188" y="512"/>
                  </a:lnTo>
                  <a:lnTo>
                    <a:pt x="193" y="527"/>
                  </a:lnTo>
                  <a:lnTo>
                    <a:pt x="207" y="532"/>
                  </a:lnTo>
                  <a:lnTo>
                    <a:pt x="222" y="547"/>
                  </a:lnTo>
                  <a:lnTo>
                    <a:pt x="232" y="562"/>
                  </a:lnTo>
                  <a:lnTo>
                    <a:pt x="241" y="576"/>
                  </a:lnTo>
                  <a:lnTo>
                    <a:pt x="251" y="591"/>
                  </a:lnTo>
                  <a:lnTo>
                    <a:pt x="260" y="606"/>
                  </a:lnTo>
                  <a:lnTo>
                    <a:pt x="265" y="621"/>
                  </a:lnTo>
                  <a:lnTo>
                    <a:pt x="270" y="635"/>
                  </a:lnTo>
                  <a:lnTo>
                    <a:pt x="280" y="650"/>
                  </a:lnTo>
                  <a:lnTo>
                    <a:pt x="285" y="665"/>
                  </a:lnTo>
                  <a:lnTo>
                    <a:pt x="289" y="680"/>
                  </a:lnTo>
                  <a:lnTo>
                    <a:pt x="289" y="695"/>
                  </a:lnTo>
                  <a:lnTo>
                    <a:pt x="299" y="709"/>
                  </a:lnTo>
                  <a:lnTo>
                    <a:pt x="299" y="724"/>
                  </a:lnTo>
                  <a:lnTo>
                    <a:pt x="304" y="739"/>
                  </a:lnTo>
                  <a:lnTo>
                    <a:pt x="318" y="754"/>
                  </a:lnTo>
                  <a:lnTo>
                    <a:pt x="318" y="768"/>
                  </a:lnTo>
                  <a:lnTo>
                    <a:pt x="323" y="783"/>
                  </a:lnTo>
                  <a:lnTo>
                    <a:pt x="323" y="798"/>
                  </a:lnTo>
                  <a:lnTo>
                    <a:pt x="323" y="813"/>
                  </a:lnTo>
                  <a:lnTo>
                    <a:pt x="328" y="828"/>
                  </a:lnTo>
                  <a:lnTo>
                    <a:pt x="338" y="842"/>
                  </a:lnTo>
                  <a:lnTo>
                    <a:pt x="338" y="857"/>
                  </a:lnTo>
                  <a:lnTo>
                    <a:pt x="347" y="872"/>
                  </a:lnTo>
                  <a:lnTo>
                    <a:pt x="357" y="887"/>
                  </a:lnTo>
                  <a:lnTo>
                    <a:pt x="362" y="902"/>
                  </a:lnTo>
                  <a:lnTo>
                    <a:pt x="367" y="916"/>
                  </a:lnTo>
                  <a:lnTo>
                    <a:pt x="381" y="936"/>
                  </a:lnTo>
                  <a:lnTo>
                    <a:pt x="395" y="946"/>
                  </a:lnTo>
                  <a:lnTo>
                    <a:pt x="405" y="961"/>
                  </a:lnTo>
                  <a:lnTo>
                    <a:pt x="420" y="975"/>
                  </a:lnTo>
                  <a:lnTo>
                    <a:pt x="434" y="985"/>
                  </a:lnTo>
                  <a:lnTo>
                    <a:pt x="453" y="1000"/>
                  </a:lnTo>
                  <a:lnTo>
                    <a:pt x="473" y="1015"/>
                  </a:lnTo>
                  <a:lnTo>
                    <a:pt x="487" y="1025"/>
                  </a:lnTo>
                  <a:lnTo>
                    <a:pt x="502" y="1039"/>
                  </a:lnTo>
                  <a:lnTo>
                    <a:pt x="511" y="1054"/>
                  </a:lnTo>
                  <a:lnTo>
                    <a:pt x="526" y="1059"/>
                  </a:lnTo>
                  <a:lnTo>
                    <a:pt x="540" y="1069"/>
                  </a:lnTo>
                  <a:lnTo>
                    <a:pt x="545" y="1064"/>
                  </a:lnTo>
                </a:path>
              </a:pathLst>
            </a:custGeom>
            <a:noFill/>
            <a:ln w="12700" cap="rnd">
              <a:solidFill>
                <a:srgbClr val="FAFD00"/>
              </a:solidFill>
              <a:round/>
              <a:headEnd type="none" w="sm" len="sm"/>
              <a:tailEnd type="none" w="sm" len="sm"/>
            </a:ln>
          </p:spPr>
          <p:txBody>
            <a:bodyPr/>
            <a:lstStyle/>
            <a:p>
              <a:endParaRPr lang="en-US"/>
            </a:p>
          </p:txBody>
        </p:sp>
        <p:sp>
          <p:nvSpPr>
            <p:cNvPr id="12309" name="Freeform 11"/>
            <p:cNvSpPr>
              <a:spLocks/>
            </p:cNvSpPr>
            <p:nvPr/>
          </p:nvSpPr>
          <p:spPr bwMode="auto">
            <a:xfrm>
              <a:off x="901" y="3103"/>
              <a:ext cx="985" cy="440"/>
            </a:xfrm>
            <a:custGeom>
              <a:avLst/>
              <a:gdLst>
                <a:gd name="T0" fmla="*/ 796 w 985"/>
                <a:gd name="T1" fmla="*/ 1406 h 404"/>
                <a:gd name="T2" fmla="*/ 839 w 985"/>
                <a:gd name="T3" fmla="*/ 1329 h 404"/>
                <a:gd name="T4" fmla="*/ 888 w 985"/>
                <a:gd name="T5" fmla="*/ 1267 h 404"/>
                <a:gd name="T6" fmla="*/ 916 w 985"/>
                <a:gd name="T7" fmla="*/ 1084 h 404"/>
                <a:gd name="T8" fmla="*/ 945 w 985"/>
                <a:gd name="T9" fmla="*/ 887 h 404"/>
                <a:gd name="T10" fmla="*/ 974 w 985"/>
                <a:gd name="T11" fmla="*/ 693 h 404"/>
                <a:gd name="T12" fmla="*/ 984 w 985"/>
                <a:gd name="T13" fmla="*/ 523 h 404"/>
                <a:gd name="T14" fmla="*/ 936 w 985"/>
                <a:gd name="T15" fmla="*/ 464 h 404"/>
                <a:gd name="T16" fmla="*/ 888 w 985"/>
                <a:gd name="T17" fmla="*/ 382 h 404"/>
                <a:gd name="T18" fmla="*/ 868 w 985"/>
                <a:gd name="T19" fmla="*/ 211 h 404"/>
                <a:gd name="T20" fmla="*/ 834 w 985"/>
                <a:gd name="T21" fmla="*/ 58 h 404"/>
                <a:gd name="T22" fmla="*/ 781 w 985"/>
                <a:gd name="T23" fmla="*/ 0 h 404"/>
                <a:gd name="T24" fmla="*/ 728 w 985"/>
                <a:gd name="T25" fmla="*/ 38 h 404"/>
                <a:gd name="T26" fmla="*/ 680 w 985"/>
                <a:gd name="T27" fmla="*/ 38 h 404"/>
                <a:gd name="T28" fmla="*/ 632 w 985"/>
                <a:gd name="T29" fmla="*/ 58 h 404"/>
                <a:gd name="T30" fmla="*/ 588 w 985"/>
                <a:gd name="T31" fmla="*/ 76 h 404"/>
                <a:gd name="T32" fmla="*/ 545 w 985"/>
                <a:gd name="T33" fmla="*/ 97 h 404"/>
                <a:gd name="T34" fmla="*/ 492 w 985"/>
                <a:gd name="T35" fmla="*/ 135 h 404"/>
                <a:gd name="T36" fmla="*/ 449 w 985"/>
                <a:gd name="T37" fmla="*/ 211 h 404"/>
                <a:gd name="T38" fmla="*/ 410 w 985"/>
                <a:gd name="T39" fmla="*/ 310 h 404"/>
                <a:gd name="T40" fmla="*/ 357 w 985"/>
                <a:gd name="T41" fmla="*/ 426 h 404"/>
                <a:gd name="T42" fmla="*/ 328 w 985"/>
                <a:gd name="T43" fmla="*/ 577 h 404"/>
                <a:gd name="T44" fmla="*/ 367 w 985"/>
                <a:gd name="T45" fmla="*/ 676 h 404"/>
                <a:gd name="T46" fmla="*/ 386 w 985"/>
                <a:gd name="T47" fmla="*/ 843 h 404"/>
                <a:gd name="T48" fmla="*/ 405 w 985"/>
                <a:gd name="T49" fmla="*/ 1000 h 404"/>
                <a:gd name="T50" fmla="*/ 424 w 985"/>
                <a:gd name="T51" fmla="*/ 1181 h 404"/>
                <a:gd name="T52" fmla="*/ 367 w 985"/>
                <a:gd name="T53" fmla="*/ 1235 h 404"/>
                <a:gd name="T54" fmla="*/ 323 w 985"/>
                <a:gd name="T55" fmla="*/ 1235 h 404"/>
                <a:gd name="T56" fmla="*/ 265 w 985"/>
                <a:gd name="T57" fmla="*/ 1157 h 404"/>
                <a:gd name="T58" fmla="*/ 217 w 985"/>
                <a:gd name="T59" fmla="*/ 1041 h 404"/>
                <a:gd name="T60" fmla="*/ 227 w 985"/>
                <a:gd name="T61" fmla="*/ 865 h 404"/>
                <a:gd name="T62" fmla="*/ 178 w 985"/>
                <a:gd name="T63" fmla="*/ 711 h 404"/>
                <a:gd name="T64" fmla="*/ 87 w 985"/>
                <a:gd name="T65" fmla="*/ 614 h 404"/>
                <a:gd name="T66" fmla="*/ 29 w 985"/>
                <a:gd name="T67" fmla="*/ 560 h 404"/>
                <a:gd name="T68" fmla="*/ 0 w 985"/>
                <a:gd name="T69" fmla="*/ 693 h 404"/>
                <a:gd name="T70" fmla="*/ 19 w 985"/>
                <a:gd name="T71" fmla="*/ 865 h 404"/>
                <a:gd name="T72" fmla="*/ 48 w 985"/>
                <a:gd name="T73" fmla="*/ 1041 h 404"/>
                <a:gd name="T74" fmla="*/ 87 w 985"/>
                <a:gd name="T75" fmla="*/ 1197 h 404"/>
                <a:gd name="T76" fmla="*/ 121 w 985"/>
                <a:gd name="T77" fmla="*/ 1308 h 404"/>
                <a:gd name="T78" fmla="*/ 174 w 985"/>
                <a:gd name="T79" fmla="*/ 1406 h 404"/>
                <a:gd name="T80" fmla="*/ 217 w 985"/>
                <a:gd name="T81" fmla="*/ 1496 h 404"/>
                <a:gd name="T82" fmla="*/ 270 w 985"/>
                <a:gd name="T83" fmla="*/ 1557 h 404"/>
                <a:gd name="T84" fmla="*/ 328 w 985"/>
                <a:gd name="T85" fmla="*/ 1557 h 404"/>
                <a:gd name="T86" fmla="*/ 386 w 985"/>
                <a:gd name="T87" fmla="*/ 1557 h 404"/>
                <a:gd name="T88" fmla="*/ 458 w 985"/>
                <a:gd name="T89" fmla="*/ 1557 h 404"/>
                <a:gd name="T90" fmla="*/ 531 w 985"/>
                <a:gd name="T91" fmla="*/ 1537 h 404"/>
                <a:gd name="T92" fmla="*/ 588 w 985"/>
                <a:gd name="T93" fmla="*/ 1537 h 404"/>
                <a:gd name="T94" fmla="*/ 646 w 985"/>
                <a:gd name="T95" fmla="*/ 1537 h 404"/>
                <a:gd name="T96" fmla="*/ 704 w 985"/>
                <a:gd name="T97" fmla="*/ 1579 h 404"/>
                <a:gd name="T98" fmla="*/ 762 w 985"/>
                <a:gd name="T99" fmla="*/ 1537 h 404"/>
                <a:gd name="T100" fmla="*/ 834 w 985"/>
                <a:gd name="T101" fmla="*/ 1447 h 40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85"/>
                <a:gd name="T154" fmla="*/ 0 h 404"/>
                <a:gd name="T155" fmla="*/ 985 w 985"/>
                <a:gd name="T156" fmla="*/ 404 h 40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85" h="404">
                  <a:moveTo>
                    <a:pt x="777" y="383"/>
                  </a:moveTo>
                  <a:lnTo>
                    <a:pt x="791" y="374"/>
                  </a:lnTo>
                  <a:lnTo>
                    <a:pt x="796" y="359"/>
                  </a:lnTo>
                  <a:lnTo>
                    <a:pt x="810" y="349"/>
                  </a:lnTo>
                  <a:lnTo>
                    <a:pt x="825" y="339"/>
                  </a:lnTo>
                  <a:lnTo>
                    <a:pt x="839" y="339"/>
                  </a:lnTo>
                  <a:lnTo>
                    <a:pt x="859" y="334"/>
                  </a:lnTo>
                  <a:lnTo>
                    <a:pt x="873" y="329"/>
                  </a:lnTo>
                  <a:lnTo>
                    <a:pt x="888" y="324"/>
                  </a:lnTo>
                  <a:lnTo>
                    <a:pt x="902" y="310"/>
                  </a:lnTo>
                  <a:lnTo>
                    <a:pt x="912" y="295"/>
                  </a:lnTo>
                  <a:lnTo>
                    <a:pt x="916" y="275"/>
                  </a:lnTo>
                  <a:lnTo>
                    <a:pt x="926" y="256"/>
                  </a:lnTo>
                  <a:lnTo>
                    <a:pt x="936" y="241"/>
                  </a:lnTo>
                  <a:lnTo>
                    <a:pt x="945" y="226"/>
                  </a:lnTo>
                  <a:lnTo>
                    <a:pt x="955" y="206"/>
                  </a:lnTo>
                  <a:lnTo>
                    <a:pt x="965" y="192"/>
                  </a:lnTo>
                  <a:lnTo>
                    <a:pt x="974" y="177"/>
                  </a:lnTo>
                  <a:lnTo>
                    <a:pt x="974" y="162"/>
                  </a:lnTo>
                  <a:lnTo>
                    <a:pt x="984" y="147"/>
                  </a:lnTo>
                  <a:lnTo>
                    <a:pt x="984" y="133"/>
                  </a:lnTo>
                  <a:lnTo>
                    <a:pt x="970" y="118"/>
                  </a:lnTo>
                  <a:lnTo>
                    <a:pt x="955" y="118"/>
                  </a:lnTo>
                  <a:lnTo>
                    <a:pt x="936" y="118"/>
                  </a:lnTo>
                  <a:lnTo>
                    <a:pt x="916" y="118"/>
                  </a:lnTo>
                  <a:lnTo>
                    <a:pt x="897" y="113"/>
                  </a:lnTo>
                  <a:lnTo>
                    <a:pt x="888" y="98"/>
                  </a:lnTo>
                  <a:lnTo>
                    <a:pt x="878" y="84"/>
                  </a:lnTo>
                  <a:lnTo>
                    <a:pt x="873" y="69"/>
                  </a:lnTo>
                  <a:lnTo>
                    <a:pt x="868" y="54"/>
                  </a:lnTo>
                  <a:lnTo>
                    <a:pt x="859" y="39"/>
                  </a:lnTo>
                  <a:lnTo>
                    <a:pt x="849" y="25"/>
                  </a:lnTo>
                  <a:lnTo>
                    <a:pt x="834" y="15"/>
                  </a:lnTo>
                  <a:lnTo>
                    <a:pt x="820" y="5"/>
                  </a:lnTo>
                  <a:lnTo>
                    <a:pt x="801" y="0"/>
                  </a:lnTo>
                  <a:lnTo>
                    <a:pt x="781" y="0"/>
                  </a:lnTo>
                  <a:lnTo>
                    <a:pt x="762" y="5"/>
                  </a:lnTo>
                  <a:lnTo>
                    <a:pt x="743" y="5"/>
                  </a:lnTo>
                  <a:lnTo>
                    <a:pt x="728" y="10"/>
                  </a:lnTo>
                  <a:lnTo>
                    <a:pt x="714" y="10"/>
                  </a:lnTo>
                  <a:lnTo>
                    <a:pt x="695" y="10"/>
                  </a:lnTo>
                  <a:lnTo>
                    <a:pt x="680" y="10"/>
                  </a:lnTo>
                  <a:lnTo>
                    <a:pt x="666" y="10"/>
                  </a:lnTo>
                  <a:lnTo>
                    <a:pt x="646" y="15"/>
                  </a:lnTo>
                  <a:lnTo>
                    <a:pt x="632" y="15"/>
                  </a:lnTo>
                  <a:lnTo>
                    <a:pt x="617" y="20"/>
                  </a:lnTo>
                  <a:lnTo>
                    <a:pt x="603" y="20"/>
                  </a:lnTo>
                  <a:lnTo>
                    <a:pt x="588" y="20"/>
                  </a:lnTo>
                  <a:lnTo>
                    <a:pt x="574" y="20"/>
                  </a:lnTo>
                  <a:lnTo>
                    <a:pt x="560" y="20"/>
                  </a:lnTo>
                  <a:lnTo>
                    <a:pt x="545" y="25"/>
                  </a:lnTo>
                  <a:lnTo>
                    <a:pt x="531" y="29"/>
                  </a:lnTo>
                  <a:lnTo>
                    <a:pt x="511" y="29"/>
                  </a:lnTo>
                  <a:lnTo>
                    <a:pt x="492" y="34"/>
                  </a:lnTo>
                  <a:lnTo>
                    <a:pt x="478" y="39"/>
                  </a:lnTo>
                  <a:lnTo>
                    <a:pt x="463" y="44"/>
                  </a:lnTo>
                  <a:lnTo>
                    <a:pt x="449" y="54"/>
                  </a:lnTo>
                  <a:lnTo>
                    <a:pt x="434" y="59"/>
                  </a:lnTo>
                  <a:lnTo>
                    <a:pt x="424" y="74"/>
                  </a:lnTo>
                  <a:lnTo>
                    <a:pt x="410" y="79"/>
                  </a:lnTo>
                  <a:lnTo>
                    <a:pt x="396" y="84"/>
                  </a:lnTo>
                  <a:lnTo>
                    <a:pt x="376" y="98"/>
                  </a:lnTo>
                  <a:lnTo>
                    <a:pt x="357" y="108"/>
                  </a:lnTo>
                  <a:lnTo>
                    <a:pt x="338" y="118"/>
                  </a:lnTo>
                  <a:lnTo>
                    <a:pt x="333" y="133"/>
                  </a:lnTo>
                  <a:lnTo>
                    <a:pt x="328" y="147"/>
                  </a:lnTo>
                  <a:lnTo>
                    <a:pt x="338" y="162"/>
                  </a:lnTo>
                  <a:lnTo>
                    <a:pt x="352" y="162"/>
                  </a:lnTo>
                  <a:lnTo>
                    <a:pt x="367" y="172"/>
                  </a:lnTo>
                  <a:lnTo>
                    <a:pt x="371" y="187"/>
                  </a:lnTo>
                  <a:lnTo>
                    <a:pt x="376" y="202"/>
                  </a:lnTo>
                  <a:lnTo>
                    <a:pt x="386" y="216"/>
                  </a:lnTo>
                  <a:lnTo>
                    <a:pt x="386" y="231"/>
                  </a:lnTo>
                  <a:lnTo>
                    <a:pt x="391" y="246"/>
                  </a:lnTo>
                  <a:lnTo>
                    <a:pt x="405" y="256"/>
                  </a:lnTo>
                  <a:lnTo>
                    <a:pt x="415" y="270"/>
                  </a:lnTo>
                  <a:lnTo>
                    <a:pt x="424" y="285"/>
                  </a:lnTo>
                  <a:lnTo>
                    <a:pt x="424" y="300"/>
                  </a:lnTo>
                  <a:lnTo>
                    <a:pt x="410" y="305"/>
                  </a:lnTo>
                  <a:lnTo>
                    <a:pt x="381" y="310"/>
                  </a:lnTo>
                  <a:lnTo>
                    <a:pt x="367" y="315"/>
                  </a:lnTo>
                  <a:lnTo>
                    <a:pt x="352" y="319"/>
                  </a:lnTo>
                  <a:lnTo>
                    <a:pt x="338" y="319"/>
                  </a:lnTo>
                  <a:lnTo>
                    <a:pt x="323" y="315"/>
                  </a:lnTo>
                  <a:lnTo>
                    <a:pt x="304" y="310"/>
                  </a:lnTo>
                  <a:lnTo>
                    <a:pt x="285" y="300"/>
                  </a:lnTo>
                  <a:lnTo>
                    <a:pt x="265" y="295"/>
                  </a:lnTo>
                  <a:lnTo>
                    <a:pt x="246" y="290"/>
                  </a:lnTo>
                  <a:lnTo>
                    <a:pt x="227" y="280"/>
                  </a:lnTo>
                  <a:lnTo>
                    <a:pt x="217" y="265"/>
                  </a:lnTo>
                  <a:lnTo>
                    <a:pt x="217" y="251"/>
                  </a:lnTo>
                  <a:lnTo>
                    <a:pt x="217" y="236"/>
                  </a:lnTo>
                  <a:lnTo>
                    <a:pt x="227" y="221"/>
                  </a:lnTo>
                  <a:lnTo>
                    <a:pt x="169" y="211"/>
                  </a:lnTo>
                  <a:lnTo>
                    <a:pt x="178" y="197"/>
                  </a:lnTo>
                  <a:lnTo>
                    <a:pt x="178" y="182"/>
                  </a:lnTo>
                  <a:lnTo>
                    <a:pt x="159" y="172"/>
                  </a:lnTo>
                  <a:lnTo>
                    <a:pt x="125" y="167"/>
                  </a:lnTo>
                  <a:lnTo>
                    <a:pt x="87" y="157"/>
                  </a:lnTo>
                  <a:lnTo>
                    <a:pt x="68" y="147"/>
                  </a:lnTo>
                  <a:lnTo>
                    <a:pt x="48" y="143"/>
                  </a:lnTo>
                  <a:lnTo>
                    <a:pt x="29" y="143"/>
                  </a:lnTo>
                  <a:lnTo>
                    <a:pt x="10" y="147"/>
                  </a:lnTo>
                  <a:lnTo>
                    <a:pt x="10" y="162"/>
                  </a:lnTo>
                  <a:lnTo>
                    <a:pt x="0" y="177"/>
                  </a:lnTo>
                  <a:lnTo>
                    <a:pt x="0" y="192"/>
                  </a:lnTo>
                  <a:lnTo>
                    <a:pt x="0" y="206"/>
                  </a:lnTo>
                  <a:lnTo>
                    <a:pt x="19" y="221"/>
                  </a:lnTo>
                  <a:lnTo>
                    <a:pt x="29" y="236"/>
                  </a:lnTo>
                  <a:lnTo>
                    <a:pt x="43" y="251"/>
                  </a:lnTo>
                  <a:lnTo>
                    <a:pt x="48" y="265"/>
                  </a:lnTo>
                  <a:lnTo>
                    <a:pt x="63" y="280"/>
                  </a:lnTo>
                  <a:lnTo>
                    <a:pt x="77" y="290"/>
                  </a:lnTo>
                  <a:lnTo>
                    <a:pt x="87" y="305"/>
                  </a:lnTo>
                  <a:lnTo>
                    <a:pt x="96" y="319"/>
                  </a:lnTo>
                  <a:lnTo>
                    <a:pt x="106" y="334"/>
                  </a:lnTo>
                  <a:lnTo>
                    <a:pt x="121" y="334"/>
                  </a:lnTo>
                  <a:lnTo>
                    <a:pt x="135" y="344"/>
                  </a:lnTo>
                  <a:lnTo>
                    <a:pt x="154" y="354"/>
                  </a:lnTo>
                  <a:lnTo>
                    <a:pt x="174" y="359"/>
                  </a:lnTo>
                  <a:lnTo>
                    <a:pt x="188" y="369"/>
                  </a:lnTo>
                  <a:lnTo>
                    <a:pt x="203" y="374"/>
                  </a:lnTo>
                  <a:lnTo>
                    <a:pt x="217" y="383"/>
                  </a:lnTo>
                  <a:lnTo>
                    <a:pt x="232" y="388"/>
                  </a:lnTo>
                  <a:lnTo>
                    <a:pt x="251" y="393"/>
                  </a:lnTo>
                  <a:lnTo>
                    <a:pt x="270" y="398"/>
                  </a:lnTo>
                  <a:lnTo>
                    <a:pt x="289" y="398"/>
                  </a:lnTo>
                  <a:lnTo>
                    <a:pt x="309" y="398"/>
                  </a:lnTo>
                  <a:lnTo>
                    <a:pt x="328" y="398"/>
                  </a:lnTo>
                  <a:lnTo>
                    <a:pt x="347" y="398"/>
                  </a:lnTo>
                  <a:lnTo>
                    <a:pt x="367" y="398"/>
                  </a:lnTo>
                  <a:lnTo>
                    <a:pt x="386" y="398"/>
                  </a:lnTo>
                  <a:lnTo>
                    <a:pt x="405" y="398"/>
                  </a:lnTo>
                  <a:lnTo>
                    <a:pt x="444" y="398"/>
                  </a:lnTo>
                  <a:lnTo>
                    <a:pt x="458" y="398"/>
                  </a:lnTo>
                  <a:lnTo>
                    <a:pt x="478" y="393"/>
                  </a:lnTo>
                  <a:lnTo>
                    <a:pt x="516" y="393"/>
                  </a:lnTo>
                  <a:lnTo>
                    <a:pt x="531" y="393"/>
                  </a:lnTo>
                  <a:lnTo>
                    <a:pt x="550" y="393"/>
                  </a:lnTo>
                  <a:lnTo>
                    <a:pt x="569" y="393"/>
                  </a:lnTo>
                  <a:lnTo>
                    <a:pt x="588" y="393"/>
                  </a:lnTo>
                  <a:lnTo>
                    <a:pt x="608" y="393"/>
                  </a:lnTo>
                  <a:lnTo>
                    <a:pt x="627" y="393"/>
                  </a:lnTo>
                  <a:lnTo>
                    <a:pt x="646" y="393"/>
                  </a:lnTo>
                  <a:lnTo>
                    <a:pt x="666" y="393"/>
                  </a:lnTo>
                  <a:lnTo>
                    <a:pt x="685" y="393"/>
                  </a:lnTo>
                  <a:lnTo>
                    <a:pt x="704" y="403"/>
                  </a:lnTo>
                  <a:lnTo>
                    <a:pt x="724" y="403"/>
                  </a:lnTo>
                  <a:lnTo>
                    <a:pt x="743" y="398"/>
                  </a:lnTo>
                  <a:lnTo>
                    <a:pt x="762" y="393"/>
                  </a:lnTo>
                  <a:lnTo>
                    <a:pt x="781" y="383"/>
                  </a:lnTo>
                  <a:lnTo>
                    <a:pt x="820" y="374"/>
                  </a:lnTo>
                  <a:lnTo>
                    <a:pt x="834" y="369"/>
                  </a:lnTo>
                  <a:lnTo>
                    <a:pt x="839" y="354"/>
                  </a:lnTo>
                  <a:lnTo>
                    <a:pt x="844" y="344"/>
                  </a:lnTo>
                </a:path>
              </a:pathLst>
            </a:custGeom>
            <a:noFill/>
            <a:ln w="12700" cap="rnd">
              <a:solidFill>
                <a:srgbClr val="FAFD00"/>
              </a:solidFill>
              <a:round/>
              <a:headEnd type="none" w="sm" len="sm"/>
              <a:tailEnd type="none" w="sm" len="sm"/>
            </a:ln>
          </p:spPr>
          <p:txBody>
            <a:bodyPr/>
            <a:lstStyle/>
            <a:p>
              <a:endParaRPr lang="en-US"/>
            </a:p>
          </p:txBody>
        </p:sp>
        <p:sp>
          <p:nvSpPr>
            <p:cNvPr id="12310" name="Freeform 12"/>
            <p:cNvSpPr>
              <a:spLocks/>
            </p:cNvSpPr>
            <p:nvPr/>
          </p:nvSpPr>
          <p:spPr bwMode="auto">
            <a:xfrm>
              <a:off x="943" y="1060"/>
              <a:ext cx="1356" cy="1346"/>
            </a:xfrm>
            <a:custGeom>
              <a:avLst/>
              <a:gdLst>
                <a:gd name="T0" fmla="*/ 57 w 1284"/>
                <a:gd name="T1" fmla="*/ 883 h 1238"/>
                <a:gd name="T2" fmla="*/ 0 w 1284"/>
                <a:gd name="T3" fmla="*/ 1236 h 1238"/>
                <a:gd name="T4" fmla="*/ 115 w 1284"/>
                <a:gd name="T5" fmla="*/ 1501 h 1238"/>
                <a:gd name="T6" fmla="*/ 371 w 1284"/>
                <a:gd name="T7" fmla="*/ 1576 h 1238"/>
                <a:gd name="T8" fmla="*/ 604 w 1284"/>
                <a:gd name="T9" fmla="*/ 1695 h 1238"/>
                <a:gd name="T10" fmla="*/ 882 w 1284"/>
                <a:gd name="T11" fmla="*/ 1670 h 1238"/>
                <a:gd name="T12" fmla="*/ 1098 w 1284"/>
                <a:gd name="T13" fmla="*/ 1670 h 1238"/>
                <a:gd name="T14" fmla="*/ 1210 w 1284"/>
                <a:gd name="T15" fmla="*/ 1917 h 1238"/>
                <a:gd name="T16" fmla="*/ 1294 w 1284"/>
                <a:gd name="T17" fmla="*/ 2278 h 1238"/>
                <a:gd name="T18" fmla="*/ 1375 w 1284"/>
                <a:gd name="T19" fmla="*/ 2651 h 1238"/>
                <a:gd name="T20" fmla="*/ 1363 w 1284"/>
                <a:gd name="T21" fmla="*/ 2991 h 1238"/>
                <a:gd name="T22" fmla="*/ 1305 w 1284"/>
                <a:gd name="T23" fmla="*/ 3339 h 1238"/>
                <a:gd name="T24" fmla="*/ 1350 w 1284"/>
                <a:gd name="T25" fmla="*/ 3723 h 1238"/>
                <a:gd name="T26" fmla="*/ 1408 w 1284"/>
                <a:gd name="T27" fmla="*/ 4056 h 1238"/>
                <a:gd name="T28" fmla="*/ 1483 w 1284"/>
                <a:gd name="T29" fmla="*/ 4395 h 1238"/>
                <a:gd name="T30" fmla="*/ 1594 w 1284"/>
                <a:gd name="T31" fmla="*/ 4718 h 1238"/>
                <a:gd name="T32" fmla="*/ 1801 w 1284"/>
                <a:gd name="T33" fmla="*/ 4658 h 1238"/>
                <a:gd name="T34" fmla="*/ 2009 w 1284"/>
                <a:gd name="T35" fmla="*/ 4548 h 1238"/>
                <a:gd name="T36" fmla="*/ 2059 w 1284"/>
                <a:gd name="T37" fmla="*/ 4210 h 1238"/>
                <a:gd name="T38" fmla="*/ 2183 w 1284"/>
                <a:gd name="T39" fmla="*/ 3872 h 1238"/>
                <a:gd name="T40" fmla="*/ 2379 w 1284"/>
                <a:gd name="T41" fmla="*/ 3662 h 1238"/>
                <a:gd name="T42" fmla="*/ 2427 w 1284"/>
                <a:gd name="T43" fmla="*/ 3329 h 1238"/>
                <a:gd name="T44" fmla="*/ 2493 w 1284"/>
                <a:gd name="T45" fmla="*/ 2991 h 1238"/>
                <a:gd name="T46" fmla="*/ 2744 w 1284"/>
                <a:gd name="T47" fmla="*/ 2042 h 1238"/>
                <a:gd name="T48" fmla="*/ 2399 w 1284"/>
                <a:gd name="T49" fmla="*/ 1858 h 1238"/>
                <a:gd name="T50" fmla="*/ 2333 w 1284"/>
                <a:gd name="T51" fmla="*/ 1526 h 1238"/>
                <a:gd name="T52" fmla="*/ 2241 w 1284"/>
                <a:gd name="T53" fmla="*/ 1182 h 1238"/>
                <a:gd name="T54" fmla="*/ 2174 w 1284"/>
                <a:gd name="T55" fmla="*/ 846 h 1238"/>
                <a:gd name="T56" fmla="*/ 2241 w 1284"/>
                <a:gd name="T57" fmla="*/ 909 h 1238"/>
                <a:gd name="T58" fmla="*/ 2333 w 1284"/>
                <a:gd name="T59" fmla="*/ 1258 h 1238"/>
                <a:gd name="T60" fmla="*/ 2427 w 1284"/>
                <a:gd name="T61" fmla="*/ 1617 h 1238"/>
                <a:gd name="T62" fmla="*/ 2587 w 1284"/>
                <a:gd name="T63" fmla="*/ 1897 h 1238"/>
                <a:gd name="T64" fmla="*/ 2820 w 1284"/>
                <a:gd name="T65" fmla="*/ 1969 h 1238"/>
                <a:gd name="T66" fmla="*/ 2887 w 1284"/>
                <a:gd name="T67" fmla="*/ 2289 h 1238"/>
                <a:gd name="T68" fmla="*/ 2820 w 1284"/>
                <a:gd name="T69" fmla="*/ 2627 h 1238"/>
                <a:gd name="T70" fmla="*/ 2840 w 1284"/>
                <a:gd name="T71" fmla="*/ 2991 h 1238"/>
                <a:gd name="T72" fmla="*/ 2863 w 1284"/>
                <a:gd name="T73" fmla="*/ 3339 h 1238"/>
                <a:gd name="T74" fmla="*/ 2971 w 1284"/>
                <a:gd name="T75" fmla="*/ 3624 h 1238"/>
                <a:gd name="T76" fmla="*/ 3047 w 1284"/>
                <a:gd name="T77" fmla="*/ 3176 h 1238"/>
                <a:gd name="T78" fmla="*/ 3061 w 1284"/>
                <a:gd name="T79" fmla="*/ 2758 h 1238"/>
                <a:gd name="T80" fmla="*/ 3061 w 1284"/>
                <a:gd name="T81" fmla="*/ 2369 h 1238"/>
                <a:gd name="T82" fmla="*/ 3025 w 1284"/>
                <a:gd name="T83" fmla="*/ 1917 h 1238"/>
                <a:gd name="T84" fmla="*/ 2955 w 1284"/>
                <a:gd name="T85" fmla="*/ 1536 h 1238"/>
                <a:gd name="T86" fmla="*/ 2820 w 1284"/>
                <a:gd name="T87" fmla="*/ 1182 h 1238"/>
                <a:gd name="T88" fmla="*/ 2705 w 1284"/>
                <a:gd name="T89" fmla="*/ 846 h 1238"/>
                <a:gd name="T90" fmla="*/ 2529 w 1284"/>
                <a:gd name="T91" fmla="*/ 563 h 1238"/>
                <a:gd name="T92" fmla="*/ 2333 w 1284"/>
                <a:gd name="T93" fmla="*/ 263 h 1238"/>
                <a:gd name="T94" fmla="*/ 2126 w 1284"/>
                <a:gd name="T95" fmla="*/ 127 h 1238"/>
                <a:gd name="T96" fmla="*/ 2059 w 1284"/>
                <a:gd name="T97" fmla="*/ 338 h 1238"/>
                <a:gd name="T98" fmla="*/ 2020 w 1284"/>
                <a:gd name="T99" fmla="*/ 487 h 1238"/>
                <a:gd name="T100" fmla="*/ 1811 w 1284"/>
                <a:gd name="T101" fmla="*/ 308 h 1238"/>
                <a:gd name="T102" fmla="*/ 1582 w 1284"/>
                <a:gd name="T103" fmla="*/ 127 h 1238"/>
                <a:gd name="T104" fmla="*/ 1363 w 1284"/>
                <a:gd name="T105" fmla="*/ 36 h 1238"/>
                <a:gd name="T106" fmla="*/ 1098 w 1284"/>
                <a:gd name="T107" fmla="*/ 0 h 1238"/>
                <a:gd name="T108" fmla="*/ 882 w 1284"/>
                <a:gd name="T109" fmla="*/ 5 h 1238"/>
                <a:gd name="T110" fmla="*/ 654 w 1284"/>
                <a:gd name="T111" fmla="*/ 36 h 1238"/>
                <a:gd name="T112" fmla="*/ 393 w 1284"/>
                <a:gd name="T113" fmla="*/ 171 h 1238"/>
                <a:gd name="T114" fmla="*/ 163 w 1284"/>
                <a:gd name="T115" fmla="*/ 433 h 123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84"/>
                <a:gd name="T175" fmla="*/ 0 h 1238"/>
                <a:gd name="T176" fmla="*/ 1284 w 1284"/>
                <a:gd name="T177" fmla="*/ 1238 h 123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84" h="1238">
                  <a:moveTo>
                    <a:pt x="29" y="153"/>
                  </a:moveTo>
                  <a:lnTo>
                    <a:pt x="29" y="168"/>
                  </a:lnTo>
                  <a:lnTo>
                    <a:pt x="29" y="182"/>
                  </a:lnTo>
                  <a:lnTo>
                    <a:pt x="29" y="197"/>
                  </a:lnTo>
                  <a:lnTo>
                    <a:pt x="29" y="212"/>
                  </a:lnTo>
                  <a:lnTo>
                    <a:pt x="24" y="232"/>
                  </a:lnTo>
                  <a:lnTo>
                    <a:pt x="10" y="251"/>
                  </a:lnTo>
                  <a:lnTo>
                    <a:pt x="10" y="266"/>
                  </a:lnTo>
                  <a:lnTo>
                    <a:pt x="5" y="281"/>
                  </a:lnTo>
                  <a:lnTo>
                    <a:pt x="5" y="296"/>
                  </a:lnTo>
                  <a:lnTo>
                    <a:pt x="5" y="310"/>
                  </a:lnTo>
                  <a:lnTo>
                    <a:pt x="0" y="325"/>
                  </a:lnTo>
                  <a:lnTo>
                    <a:pt x="0" y="340"/>
                  </a:lnTo>
                  <a:lnTo>
                    <a:pt x="0" y="355"/>
                  </a:lnTo>
                  <a:lnTo>
                    <a:pt x="10" y="370"/>
                  </a:lnTo>
                  <a:lnTo>
                    <a:pt x="19" y="384"/>
                  </a:lnTo>
                  <a:lnTo>
                    <a:pt x="34" y="389"/>
                  </a:lnTo>
                  <a:lnTo>
                    <a:pt x="48" y="394"/>
                  </a:lnTo>
                  <a:lnTo>
                    <a:pt x="63" y="399"/>
                  </a:lnTo>
                  <a:lnTo>
                    <a:pt x="77" y="404"/>
                  </a:lnTo>
                  <a:lnTo>
                    <a:pt x="96" y="409"/>
                  </a:lnTo>
                  <a:lnTo>
                    <a:pt x="116" y="409"/>
                  </a:lnTo>
                  <a:lnTo>
                    <a:pt x="135" y="409"/>
                  </a:lnTo>
                  <a:lnTo>
                    <a:pt x="154" y="414"/>
                  </a:lnTo>
                  <a:lnTo>
                    <a:pt x="169" y="419"/>
                  </a:lnTo>
                  <a:lnTo>
                    <a:pt x="183" y="419"/>
                  </a:lnTo>
                  <a:lnTo>
                    <a:pt x="198" y="429"/>
                  </a:lnTo>
                  <a:lnTo>
                    <a:pt x="212" y="434"/>
                  </a:lnTo>
                  <a:lnTo>
                    <a:pt x="232" y="439"/>
                  </a:lnTo>
                  <a:lnTo>
                    <a:pt x="251" y="444"/>
                  </a:lnTo>
                  <a:lnTo>
                    <a:pt x="270" y="448"/>
                  </a:lnTo>
                  <a:lnTo>
                    <a:pt x="289" y="444"/>
                  </a:lnTo>
                  <a:lnTo>
                    <a:pt x="309" y="444"/>
                  </a:lnTo>
                  <a:lnTo>
                    <a:pt x="328" y="439"/>
                  </a:lnTo>
                  <a:lnTo>
                    <a:pt x="347" y="439"/>
                  </a:lnTo>
                  <a:lnTo>
                    <a:pt x="367" y="439"/>
                  </a:lnTo>
                  <a:lnTo>
                    <a:pt x="381" y="439"/>
                  </a:lnTo>
                  <a:lnTo>
                    <a:pt x="396" y="439"/>
                  </a:lnTo>
                  <a:lnTo>
                    <a:pt x="410" y="439"/>
                  </a:lnTo>
                  <a:lnTo>
                    <a:pt x="424" y="439"/>
                  </a:lnTo>
                  <a:lnTo>
                    <a:pt x="444" y="439"/>
                  </a:lnTo>
                  <a:lnTo>
                    <a:pt x="458" y="439"/>
                  </a:lnTo>
                  <a:lnTo>
                    <a:pt x="473" y="444"/>
                  </a:lnTo>
                  <a:lnTo>
                    <a:pt x="487" y="448"/>
                  </a:lnTo>
                  <a:lnTo>
                    <a:pt x="502" y="458"/>
                  </a:lnTo>
                  <a:lnTo>
                    <a:pt x="511" y="473"/>
                  </a:lnTo>
                  <a:lnTo>
                    <a:pt x="511" y="488"/>
                  </a:lnTo>
                  <a:lnTo>
                    <a:pt x="506" y="503"/>
                  </a:lnTo>
                  <a:lnTo>
                    <a:pt x="506" y="517"/>
                  </a:lnTo>
                  <a:lnTo>
                    <a:pt x="506" y="532"/>
                  </a:lnTo>
                  <a:lnTo>
                    <a:pt x="506" y="547"/>
                  </a:lnTo>
                  <a:lnTo>
                    <a:pt x="521" y="567"/>
                  </a:lnTo>
                  <a:lnTo>
                    <a:pt x="531" y="582"/>
                  </a:lnTo>
                  <a:lnTo>
                    <a:pt x="540" y="596"/>
                  </a:lnTo>
                  <a:lnTo>
                    <a:pt x="545" y="611"/>
                  </a:lnTo>
                  <a:lnTo>
                    <a:pt x="550" y="626"/>
                  </a:lnTo>
                  <a:lnTo>
                    <a:pt x="560" y="646"/>
                  </a:lnTo>
                  <a:lnTo>
                    <a:pt x="564" y="665"/>
                  </a:lnTo>
                  <a:lnTo>
                    <a:pt x="569" y="680"/>
                  </a:lnTo>
                  <a:lnTo>
                    <a:pt x="574" y="695"/>
                  </a:lnTo>
                  <a:lnTo>
                    <a:pt x="574" y="710"/>
                  </a:lnTo>
                  <a:lnTo>
                    <a:pt x="574" y="724"/>
                  </a:lnTo>
                  <a:lnTo>
                    <a:pt x="569" y="739"/>
                  </a:lnTo>
                  <a:lnTo>
                    <a:pt x="569" y="754"/>
                  </a:lnTo>
                  <a:lnTo>
                    <a:pt x="569" y="769"/>
                  </a:lnTo>
                  <a:lnTo>
                    <a:pt x="569" y="784"/>
                  </a:lnTo>
                  <a:lnTo>
                    <a:pt x="569" y="803"/>
                  </a:lnTo>
                  <a:lnTo>
                    <a:pt x="564" y="818"/>
                  </a:lnTo>
                  <a:lnTo>
                    <a:pt x="560" y="833"/>
                  </a:lnTo>
                  <a:lnTo>
                    <a:pt x="555" y="848"/>
                  </a:lnTo>
                  <a:lnTo>
                    <a:pt x="550" y="862"/>
                  </a:lnTo>
                  <a:lnTo>
                    <a:pt x="545" y="877"/>
                  </a:lnTo>
                  <a:lnTo>
                    <a:pt x="545" y="892"/>
                  </a:lnTo>
                  <a:lnTo>
                    <a:pt x="545" y="907"/>
                  </a:lnTo>
                  <a:lnTo>
                    <a:pt x="550" y="922"/>
                  </a:lnTo>
                  <a:lnTo>
                    <a:pt x="550" y="941"/>
                  </a:lnTo>
                  <a:lnTo>
                    <a:pt x="560" y="956"/>
                  </a:lnTo>
                  <a:lnTo>
                    <a:pt x="564" y="976"/>
                  </a:lnTo>
                  <a:lnTo>
                    <a:pt x="569" y="991"/>
                  </a:lnTo>
                  <a:lnTo>
                    <a:pt x="569" y="1005"/>
                  </a:lnTo>
                  <a:lnTo>
                    <a:pt x="579" y="1020"/>
                  </a:lnTo>
                  <a:lnTo>
                    <a:pt x="584" y="1035"/>
                  </a:lnTo>
                  <a:lnTo>
                    <a:pt x="588" y="1050"/>
                  </a:lnTo>
                  <a:lnTo>
                    <a:pt x="588" y="1065"/>
                  </a:lnTo>
                  <a:lnTo>
                    <a:pt x="598" y="1079"/>
                  </a:lnTo>
                  <a:lnTo>
                    <a:pt x="603" y="1094"/>
                  </a:lnTo>
                  <a:lnTo>
                    <a:pt x="608" y="1109"/>
                  </a:lnTo>
                  <a:lnTo>
                    <a:pt x="608" y="1124"/>
                  </a:lnTo>
                  <a:lnTo>
                    <a:pt x="608" y="1138"/>
                  </a:lnTo>
                  <a:lnTo>
                    <a:pt x="617" y="1153"/>
                  </a:lnTo>
                  <a:lnTo>
                    <a:pt x="617" y="1168"/>
                  </a:lnTo>
                  <a:lnTo>
                    <a:pt x="627" y="1183"/>
                  </a:lnTo>
                  <a:lnTo>
                    <a:pt x="637" y="1198"/>
                  </a:lnTo>
                  <a:lnTo>
                    <a:pt x="642" y="1212"/>
                  </a:lnTo>
                  <a:lnTo>
                    <a:pt x="656" y="1222"/>
                  </a:lnTo>
                  <a:lnTo>
                    <a:pt x="666" y="1237"/>
                  </a:lnTo>
                  <a:lnTo>
                    <a:pt x="680" y="1237"/>
                  </a:lnTo>
                  <a:lnTo>
                    <a:pt x="695" y="1237"/>
                  </a:lnTo>
                  <a:lnTo>
                    <a:pt x="709" y="1237"/>
                  </a:lnTo>
                  <a:lnTo>
                    <a:pt x="723" y="1232"/>
                  </a:lnTo>
                  <a:lnTo>
                    <a:pt x="738" y="1227"/>
                  </a:lnTo>
                  <a:lnTo>
                    <a:pt x="752" y="1222"/>
                  </a:lnTo>
                  <a:lnTo>
                    <a:pt x="767" y="1222"/>
                  </a:lnTo>
                  <a:lnTo>
                    <a:pt x="781" y="1217"/>
                  </a:lnTo>
                  <a:lnTo>
                    <a:pt x="796" y="1217"/>
                  </a:lnTo>
                  <a:lnTo>
                    <a:pt x="810" y="1212"/>
                  </a:lnTo>
                  <a:lnTo>
                    <a:pt x="825" y="1207"/>
                  </a:lnTo>
                  <a:lnTo>
                    <a:pt x="839" y="1193"/>
                  </a:lnTo>
                  <a:lnTo>
                    <a:pt x="849" y="1178"/>
                  </a:lnTo>
                  <a:lnTo>
                    <a:pt x="854" y="1163"/>
                  </a:lnTo>
                  <a:lnTo>
                    <a:pt x="854" y="1148"/>
                  </a:lnTo>
                  <a:lnTo>
                    <a:pt x="859" y="1134"/>
                  </a:lnTo>
                  <a:lnTo>
                    <a:pt x="859" y="1119"/>
                  </a:lnTo>
                  <a:lnTo>
                    <a:pt x="859" y="1104"/>
                  </a:lnTo>
                  <a:lnTo>
                    <a:pt x="868" y="1089"/>
                  </a:lnTo>
                  <a:lnTo>
                    <a:pt x="873" y="1069"/>
                  </a:lnTo>
                  <a:lnTo>
                    <a:pt x="878" y="1055"/>
                  </a:lnTo>
                  <a:lnTo>
                    <a:pt x="887" y="1040"/>
                  </a:lnTo>
                  <a:lnTo>
                    <a:pt x="897" y="1025"/>
                  </a:lnTo>
                  <a:lnTo>
                    <a:pt x="912" y="1015"/>
                  </a:lnTo>
                  <a:lnTo>
                    <a:pt x="926" y="1005"/>
                  </a:lnTo>
                  <a:lnTo>
                    <a:pt x="936" y="991"/>
                  </a:lnTo>
                  <a:lnTo>
                    <a:pt x="950" y="986"/>
                  </a:lnTo>
                  <a:lnTo>
                    <a:pt x="965" y="981"/>
                  </a:lnTo>
                  <a:lnTo>
                    <a:pt x="979" y="971"/>
                  </a:lnTo>
                  <a:lnTo>
                    <a:pt x="994" y="961"/>
                  </a:lnTo>
                  <a:lnTo>
                    <a:pt x="1003" y="946"/>
                  </a:lnTo>
                  <a:lnTo>
                    <a:pt x="1008" y="931"/>
                  </a:lnTo>
                  <a:lnTo>
                    <a:pt x="1013" y="917"/>
                  </a:lnTo>
                  <a:lnTo>
                    <a:pt x="1013" y="902"/>
                  </a:lnTo>
                  <a:lnTo>
                    <a:pt x="1013" y="887"/>
                  </a:lnTo>
                  <a:lnTo>
                    <a:pt x="1013" y="872"/>
                  </a:lnTo>
                  <a:lnTo>
                    <a:pt x="1023" y="858"/>
                  </a:lnTo>
                  <a:lnTo>
                    <a:pt x="1023" y="843"/>
                  </a:lnTo>
                  <a:lnTo>
                    <a:pt x="1027" y="828"/>
                  </a:lnTo>
                  <a:lnTo>
                    <a:pt x="1032" y="813"/>
                  </a:lnTo>
                  <a:lnTo>
                    <a:pt x="1032" y="798"/>
                  </a:lnTo>
                  <a:lnTo>
                    <a:pt x="1042" y="784"/>
                  </a:lnTo>
                  <a:lnTo>
                    <a:pt x="1042" y="764"/>
                  </a:lnTo>
                  <a:lnTo>
                    <a:pt x="1118" y="689"/>
                  </a:lnTo>
                  <a:lnTo>
                    <a:pt x="1162" y="653"/>
                  </a:lnTo>
                  <a:lnTo>
                    <a:pt x="1184" y="614"/>
                  </a:lnTo>
                  <a:lnTo>
                    <a:pt x="1184" y="569"/>
                  </a:lnTo>
                  <a:lnTo>
                    <a:pt x="1146" y="536"/>
                  </a:lnTo>
                  <a:lnTo>
                    <a:pt x="1076" y="533"/>
                  </a:lnTo>
                  <a:lnTo>
                    <a:pt x="1049" y="524"/>
                  </a:lnTo>
                  <a:lnTo>
                    <a:pt x="1035" y="517"/>
                  </a:lnTo>
                  <a:lnTo>
                    <a:pt x="1023" y="517"/>
                  </a:lnTo>
                  <a:lnTo>
                    <a:pt x="1008" y="503"/>
                  </a:lnTo>
                  <a:lnTo>
                    <a:pt x="1003" y="488"/>
                  </a:lnTo>
                  <a:lnTo>
                    <a:pt x="1003" y="473"/>
                  </a:lnTo>
                  <a:lnTo>
                    <a:pt x="994" y="458"/>
                  </a:lnTo>
                  <a:lnTo>
                    <a:pt x="989" y="444"/>
                  </a:lnTo>
                  <a:lnTo>
                    <a:pt x="984" y="429"/>
                  </a:lnTo>
                  <a:lnTo>
                    <a:pt x="974" y="414"/>
                  </a:lnTo>
                  <a:lnTo>
                    <a:pt x="974" y="399"/>
                  </a:lnTo>
                  <a:lnTo>
                    <a:pt x="965" y="384"/>
                  </a:lnTo>
                  <a:lnTo>
                    <a:pt x="955" y="370"/>
                  </a:lnTo>
                  <a:lnTo>
                    <a:pt x="955" y="355"/>
                  </a:lnTo>
                  <a:lnTo>
                    <a:pt x="950" y="340"/>
                  </a:lnTo>
                  <a:lnTo>
                    <a:pt x="945" y="325"/>
                  </a:lnTo>
                  <a:lnTo>
                    <a:pt x="936" y="310"/>
                  </a:lnTo>
                  <a:lnTo>
                    <a:pt x="936" y="296"/>
                  </a:lnTo>
                  <a:lnTo>
                    <a:pt x="931" y="281"/>
                  </a:lnTo>
                  <a:lnTo>
                    <a:pt x="926" y="266"/>
                  </a:lnTo>
                  <a:lnTo>
                    <a:pt x="916" y="251"/>
                  </a:lnTo>
                  <a:lnTo>
                    <a:pt x="912" y="237"/>
                  </a:lnTo>
                  <a:lnTo>
                    <a:pt x="907" y="222"/>
                  </a:lnTo>
                  <a:lnTo>
                    <a:pt x="897" y="207"/>
                  </a:lnTo>
                  <a:lnTo>
                    <a:pt x="892" y="192"/>
                  </a:lnTo>
                  <a:lnTo>
                    <a:pt x="907" y="192"/>
                  </a:lnTo>
                  <a:lnTo>
                    <a:pt x="916" y="207"/>
                  </a:lnTo>
                  <a:lnTo>
                    <a:pt x="926" y="222"/>
                  </a:lnTo>
                  <a:lnTo>
                    <a:pt x="936" y="237"/>
                  </a:lnTo>
                  <a:lnTo>
                    <a:pt x="941" y="251"/>
                  </a:lnTo>
                  <a:lnTo>
                    <a:pt x="950" y="266"/>
                  </a:lnTo>
                  <a:lnTo>
                    <a:pt x="955" y="281"/>
                  </a:lnTo>
                  <a:lnTo>
                    <a:pt x="965" y="301"/>
                  </a:lnTo>
                  <a:lnTo>
                    <a:pt x="965" y="315"/>
                  </a:lnTo>
                  <a:lnTo>
                    <a:pt x="974" y="330"/>
                  </a:lnTo>
                  <a:lnTo>
                    <a:pt x="984" y="345"/>
                  </a:lnTo>
                  <a:lnTo>
                    <a:pt x="989" y="360"/>
                  </a:lnTo>
                  <a:lnTo>
                    <a:pt x="994" y="379"/>
                  </a:lnTo>
                  <a:lnTo>
                    <a:pt x="1003" y="394"/>
                  </a:lnTo>
                  <a:lnTo>
                    <a:pt x="1008" y="409"/>
                  </a:lnTo>
                  <a:lnTo>
                    <a:pt x="1013" y="424"/>
                  </a:lnTo>
                  <a:lnTo>
                    <a:pt x="1023" y="439"/>
                  </a:lnTo>
                  <a:lnTo>
                    <a:pt x="1027" y="453"/>
                  </a:lnTo>
                  <a:lnTo>
                    <a:pt x="1032" y="468"/>
                  </a:lnTo>
                  <a:lnTo>
                    <a:pt x="1047" y="483"/>
                  </a:lnTo>
                  <a:lnTo>
                    <a:pt x="1061" y="493"/>
                  </a:lnTo>
                  <a:lnTo>
                    <a:pt x="1080" y="498"/>
                  </a:lnTo>
                  <a:lnTo>
                    <a:pt x="1095" y="503"/>
                  </a:lnTo>
                  <a:lnTo>
                    <a:pt x="1109" y="508"/>
                  </a:lnTo>
                  <a:lnTo>
                    <a:pt x="1124" y="508"/>
                  </a:lnTo>
                  <a:lnTo>
                    <a:pt x="1138" y="508"/>
                  </a:lnTo>
                  <a:lnTo>
                    <a:pt x="1158" y="508"/>
                  </a:lnTo>
                  <a:lnTo>
                    <a:pt x="1177" y="517"/>
                  </a:lnTo>
                  <a:lnTo>
                    <a:pt x="1182" y="532"/>
                  </a:lnTo>
                  <a:lnTo>
                    <a:pt x="1196" y="542"/>
                  </a:lnTo>
                  <a:lnTo>
                    <a:pt x="1206" y="557"/>
                  </a:lnTo>
                  <a:lnTo>
                    <a:pt x="1206" y="572"/>
                  </a:lnTo>
                  <a:lnTo>
                    <a:pt x="1206" y="586"/>
                  </a:lnTo>
                  <a:lnTo>
                    <a:pt x="1206" y="601"/>
                  </a:lnTo>
                  <a:lnTo>
                    <a:pt x="1206" y="616"/>
                  </a:lnTo>
                  <a:lnTo>
                    <a:pt x="1206" y="631"/>
                  </a:lnTo>
                  <a:lnTo>
                    <a:pt x="1201" y="646"/>
                  </a:lnTo>
                  <a:lnTo>
                    <a:pt x="1196" y="660"/>
                  </a:lnTo>
                  <a:lnTo>
                    <a:pt x="1187" y="675"/>
                  </a:lnTo>
                  <a:lnTo>
                    <a:pt x="1177" y="690"/>
                  </a:lnTo>
                  <a:lnTo>
                    <a:pt x="1177" y="705"/>
                  </a:lnTo>
                  <a:lnTo>
                    <a:pt x="1182" y="720"/>
                  </a:lnTo>
                  <a:lnTo>
                    <a:pt x="1182" y="734"/>
                  </a:lnTo>
                  <a:lnTo>
                    <a:pt x="1187" y="749"/>
                  </a:lnTo>
                  <a:lnTo>
                    <a:pt x="1187" y="764"/>
                  </a:lnTo>
                  <a:lnTo>
                    <a:pt x="1187" y="784"/>
                  </a:lnTo>
                  <a:lnTo>
                    <a:pt x="1187" y="798"/>
                  </a:lnTo>
                  <a:lnTo>
                    <a:pt x="1187" y="813"/>
                  </a:lnTo>
                  <a:lnTo>
                    <a:pt x="1187" y="833"/>
                  </a:lnTo>
                  <a:lnTo>
                    <a:pt x="1187" y="848"/>
                  </a:lnTo>
                  <a:lnTo>
                    <a:pt x="1187" y="862"/>
                  </a:lnTo>
                  <a:lnTo>
                    <a:pt x="1196" y="877"/>
                  </a:lnTo>
                  <a:lnTo>
                    <a:pt x="1201" y="892"/>
                  </a:lnTo>
                  <a:lnTo>
                    <a:pt x="1206" y="912"/>
                  </a:lnTo>
                  <a:lnTo>
                    <a:pt x="1215" y="927"/>
                  </a:lnTo>
                  <a:lnTo>
                    <a:pt x="1215" y="941"/>
                  </a:lnTo>
                  <a:lnTo>
                    <a:pt x="1225" y="956"/>
                  </a:lnTo>
                  <a:lnTo>
                    <a:pt x="1240" y="951"/>
                  </a:lnTo>
                  <a:lnTo>
                    <a:pt x="1254" y="931"/>
                  </a:lnTo>
                  <a:lnTo>
                    <a:pt x="1264" y="897"/>
                  </a:lnTo>
                  <a:lnTo>
                    <a:pt x="1264" y="882"/>
                  </a:lnTo>
                  <a:lnTo>
                    <a:pt x="1273" y="867"/>
                  </a:lnTo>
                  <a:lnTo>
                    <a:pt x="1273" y="848"/>
                  </a:lnTo>
                  <a:lnTo>
                    <a:pt x="1273" y="833"/>
                  </a:lnTo>
                  <a:lnTo>
                    <a:pt x="1273" y="803"/>
                  </a:lnTo>
                  <a:lnTo>
                    <a:pt x="1273" y="789"/>
                  </a:lnTo>
                  <a:lnTo>
                    <a:pt x="1273" y="769"/>
                  </a:lnTo>
                  <a:lnTo>
                    <a:pt x="1278" y="754"/>
                  </a:lnTo>
                  <a:lnTo>
                    <a:pt x="1278" y="739"/>
                  </a:lnTo>
                  <a:lnTo>
                    <a:pt x="1278" y="724"/>
                  </a:lnTo>
                  <a:lnTo>
                    <a:pt x="1283" y="705"/>
                  </a:lnTo>
                  <a:lnTo>
                    <a:pt x="1283" y="690"/>
                  </a:lnTo>
                  <a:lnTo>
                    <a:pt x="1283" y="670"/>
                  </a:lnTo>
                  <a:lnTo>
                    <a:pt x="1283" y="651"/>
                  </a:lnTo>
                  <a:lnTo>
                    <a:pt x="1278" y="636"/>
                  </a:lnTo>
                  <a:lnTo>
                    <a:pt x="1278" y="621"/>
                  </a:lnTo>
                  <a:lnTo>
                    <a:pt x="1273" y="601"/>
                  </a:lnTo>
                  <a:lnTo>
                    <a:pt x="1273" y="567"/>
                  </a:lnTo>
                  <a:lnTo>
                    <a:pt x="1269" y="547"/>
                  </a:lnTo>
                  <a:lnTo>
                    <a:pt x="1264" y="532"/>
                  </a:lnTo>
                  <a:lnTo>
                    <a:pt x="1264" y="517"/>
                  </a:lnTo>
                  <a:lnTo>
                    <a:pt x="1264" y="503"/>
                  </a:lnTo>
                  <a:lnTo>
                    <a:pt x="1259" y="483"/>
                  </a:lnTo>
                  <a:lnTo>
                    <a:pt x="1254" y="463"/>
                  </a:lnTo>
                  <a:lnTo>
                    <a:pt x="1254" y="448"/>
                  </a:lnTo>
                  <a:lnTo>
                    <a:pt x="1244" y="434"/>
                  </a:lnTo>
                  <a:lnTo>
                    <a:pt x="1240" y="419"/>
                  </a:lnTo>
                  <a:lnTo>
                    <a:pt x="1235" y="404"/>
                  </a:lnTo>
                  <a:lnTo>
                    <a:pt x="1225" y="389"/>
                  </a:lnTo>
                  <a:lnTo>
                    <a:pt x="1215" y="375"/>
                  </a:lnTo>
                  <a:lnTo>
                    <a:pt x="1206" y="355"/>
                  </a:lnTo>
                  <a:lnTo>
                    <a:pt x="1196" y="340"/>
                  </a:lnTo>
                  <a:lnTo>
                    <a:pt x="1187" y="325"/>
                  </a:lnTo>
                  <a:lnTo>
                    <a:pt x="1177" y="310"/>
                  </a:lnTo>
                  <a:lnTo>
                    <a:pt x="1167" y="296"/>
                  </a:lnTo>
                  <a:lnTo>
                    <a:pt x="1162" y="281"/>
                  </a:lnTo>
                  <a:lnTo>
                    <a:pt x="1158" y="266"/>
                  </a:lnTo>
                  <a:lnTo>
                    <a:pt x="1148" y="251"/>
                  </a:lnTo>
                  <a:lnTo>
                    <a:pt x="1138" y="237"/>
                  </a:lnTo>
                  <a:lnTo>
                    <a:pt x="1129" y="222"/>
                  </a:lnTo>
                  <a:lnTo>
                    <a:pt x="1124" y="207"/>
                  </a:lnTo>
                  <a:lnTo>
                    <a:pt x="1109" y="197"/>
                  </a:lnTo>
                  <a:lnTo>
                    <a:pt x="1095" y="182"/>
                  </a:lnTo>
                  <a:lnTo>
                    <a:pt x="1085" y="168"/>
                  </a:lnTo>
                  <a:lnTo>
                    <a:pt x="1071" y="158"/>
                  </a:lnTo>
                  <a:lnTo>
                    <a:pt x="1056" y="148"/>
                  </a:lnTo>
                  <a:lnTo>
                    <a:pt x="1042" y="133"/>
                  </a:lnTo>
                  <a:lnTo>
                    <a:pt x="1027" y="128"/>
                  </a:lnTo>
                  <a:lnTo>
                    <a:pt x="1013" y="113"/>
                  </a:lnTo>
                  <a:lnTo>
                    <a:pt x="1003" y="99"/>
                  </a:lnTo>
                  <a:lnTo>
                    <a:pt x="989" y="84"/>
                  </a:lnTo>
                  <a:lnTo>
                    <a:pt x="974" y="69"/>
                  </a:lnTo>
                  <a:lnTo>
                    <a:pt x="960" y="59"/>
                  </a:lnTo>
                  <a:lnTo>
                    <a:pt x="945" y="54"/>
                  </a:lnTo>
                  <a:lnTo>
                    <a:pt x="931" y="44"/>
                  </a:lnTo>
                  <a:lnTo>
                    <a:pt x="916" y="30"/>
                  </a:lnTo>
                  <a:lnTo>
                    <a:pt x="902" y="30"/>
                  </a:lnTo>
                  <a:lnTo>
                    <a:pt x="887" y="34"/>
                  </a:lnTo>
                  <a:lnTo>
                    <a:pt x="873" y="34"/>
                  </a:lnTo>
                  <a:lnTo>
                    <a:pt x="859" y="30"/>
                  </a:lnTo>
                  <a:lnTo>
                    <a:pt x="849" y="44"/>
                  </a:lnTo>
                  <a:lnTo>
                    <a:pt x="849" y="59"/>
                  </a:lnTo>
                  <a:lnTo>
                    <a:pt x="854" y="74"/>
                  </a:lnTo>
                  <a:lnTo>
                    <a:pt x="859" y="89"/>
                  </a:lnTo>
                  <a:lnTo>
                    <a:pt x="859" y="103"/>
                  </a:lnTo>
                  <a:lnTo>
                    <a:pt x="854" y="118"/>
                  </a:lnTo>
                  <a:lnTo>
                    <a:pt x="859" y="133"/>
                  </a:lnTo>
                  <a:lnTo>
                    <a:pt x="873" y="138"/>
                  </a:lnTo>
                  <a:lnTo>
                    <a:pt x="859" y="138"/>
                  </a:lnTo>
                  <a:lnTo>
                    <a:pt x="844" y="128"/>
                  </a:lnTo>
                  <a:lnTo>
                    <a:pt x="830" y="118"/>
                  </a:lnTo>
                  <a:lnTo>
                    <a:pt x="815" y="108"/>
                  </a:lnTo>
                  <a:lnTo>
                    <a:pt x="801" y="103"/>
                  </a:lnTo>
                  <a:lnTo>
                    <a:pt x="781" y="94"/>
                  </a:lnTo>
                  <a:lnTo>
                    <a:pt x="772" y="79"/>
                  </a:lnTo>
                  <a:lnTo>
                    <a:pt x="757" y="79"/>
                  </a:lnTo>
                  <a:lnTo>
                    <a:pt x="743" y="74"/>
                  </a:lnTo>
                  <a:lnTo>
                    <a:pt x="723" y="64"/>
                  </a:lnTo>
                  <a:lnTo>
                    <a:pt x="704" y="54"/>
                  </a:lnTo>
                  <a:lnTo>
                    <a:pt x="690" y="44"/>
                  </a:lnTo>
                  <a:lnTo>
                    <a:pt x="675" y="39"/>
                  </a:lnTo>
                  <a:lnTo>
                    <a:pt x="661" y="34"/>
                  </a:lnTo>
                  <a:lnTo>
                    <a:pt x="646" y="30"/>
                  </a:lnTo>
                  <a:lnTo>
                    <a:pt x="632" y="25"/>
                  </a:lnTo>
                  <a:lnTo>
                    <a:pt x="617" y="20"/>
                  </a:lnTo>
                  <a:lnTo>
                    <a:pt x="598" y="20"/>
                  </a:lnTo>
                  <a:lnTo>
                    <a:pt x="584" y="15"/>
                  </a:lnTo>
                  <a:lnTo>
                    <a:pt x="569" y="10"/>
                  </a:lnTo>
                  <a:lnTo>
                    <a:pt x="550" y="10"/>
                  </a:lnTo>
                  <a:lnTo>
                    <a:pt x="531" y="10"/>
                  </a:lnTo>
                  <a:lnTo>
                    <a:pt x="511" y="10"/>
                  </a:lnTo>
                  <a:lnTo>
                    <a:pt x="492" y="5"/>
                  </a:lnTo>
                  <a:lnTo>
                    <a:pt x="473" y="0"/>
                  </a:lnTo>
                  <a:lnTo>
                    <a:pt x="458" y="0"/>
                  </a:lnTo>
                  <a:lnTo>
                    <a:pt x="444" y="0"/>
                  </a:lnTo>
                  <a:lnTo>
                    <a:pt x="429" y="0"/>
                  </a:lnTo>
                  <a:lnTo>
                    <a:pt x="415" y="0"/>
                  </a:lnTo>
                  <a:lnTo>
                    <a:pt x="396" y="5"/>
                  </a:lnTo>
                  <a:lnTo>
                    <a:pt x="381" y="5"/>
                  </a:lnTo>
                  <a:lnTo>
                    <a:pt x="367" y="5"/>
                  </a:lnTo>
                  <a:lnTo>
                    <a:pt x="347" y="5"/>
                  </a:lnTo>
                  <a:lnTo>
                    <a:pt x="333" y="5"/>
                  </a:lnTo>
                  <a:lnTo>
                    <a:pt x="318" y="5"/>
                  </a:lnTo>
                  <a:lnTo>
                    <a:pt x="304" y="5"/>
                  </a:lnTo>
                  <a:lnTo>
                    <a:pt x="289" y="10"/>
                  </a:lnTo>
                  <a:lnTo>
                    <a:pt x="275" y="10"/>
                  </a:lnTo>
                  <a:lnTo>
                    <a:pt x="260" y="15"/>
                  </a:lnTo>
                  <a:lnTo>
                    <a:pt x="241" y="20"/>
                  </a:lnTo>
                  <a:lnTo>
                    <a:pt x="222" y="20"/>
                  </a:lnTo>
                  <a:lnTo>
                    <a:pt x="203" y="30"/>
                  </a:lnTo>
                  <a:lnTo>
                    <a:pt x="183" y="34"/>
                  </a:lnTo>
                  <a:lnTo>
                    <a:pt x="164" y="44"/>
                  </a:lnTo>
                  <a:lnTo>
                    <a:pt x="145" y="54"/>
                  </a:lnTo>
                  <a:lnTo>
                    <a:pt x="125" y="69"/>
                  </a:lnTo>
                  <a:lnTo>
                    <a:pt x="111" y="79"/>
                  </a:lnTo>
                  <a:lnTo>
                    <a:pt x="96" y="89"/>
                  </a:lnTo>
                  <a:lnTo>
                    <a:pt x="82" y="103"/>
                  </a:lnTo>
                  <a:lnTo>
                    <a:pt x="68" y="113"/>
                  </a:lnTo>
                  <a:lnTo>
                    <a:pt x="53" y="128"/>
                  </a:lnTo>
                  <a:lnTo>
                    <a:pt x="39" y="138"/>
                  </a:lnTo>
                  <a:lnTo>
                    <a:pt x="29" y="153"/>
                  </a:lnTo>
                </a:path>
              </a:pathLst>
            </a:custGeom>
            <a:noFill/>
            <a:ln w="12700" cap="rnd">
              <a:solidFill>
                <a:srgbClr val="FAFD00"/>
              </a:solidFill>
              <a:round/>
              <a:headEnd type="none" w="sm" len="sm"/>
              <a:tailEnd type="none" w="sm" len="sm"/>
            </a:ln>
          </p:spPr>
          <p:txBody>
            <a:bodyPr/>
            <a:lstStyle/>
            <a:p>
              <a:endParaRPr lang="en-US"/>
            </a:p>
          </p:txBody>
        </p:sp>
      </p:grpSp>
      <p:pic>
        <p:nvPicPr>
          <p:cNvPr id="8" name="Picture 6"/>
          <p:cNvPicPr>
            <a:picLocks noChangeAspect="1" noChangeArrowheads="1"/>
          </p:cNvPicPr>
          <p:nvPr/>
        </p:nvPicPr>
        <p:blipFill>
          <a:blip r:embed="rId4" cstate="print">
            <a:clrChange>
              <a:clrFrom>
                <a:srgbClr val="FEFEFE"/>
              </a:clrFrom>
              <a:clrTo>
                <a:srgbClr val="FEFEFE">
                  <a:alpha val="0"/>
                </a:srgbClr>
              </a:clrTo>
            </a:clrChange>
          </a:blip>
          <a:srcRect l="15625" t="33693" r="40430" b="6738"/>
          <a:stretch>
            <a:fillRect/>
          </a:stretch>
        </p:blipFill>
        <p:spPr bwMode="auto">
          <a:xfrm>
            <a:off x="990600" y="3962400"/>
            <a:ext cx="2514600" cy="2469805"/>
          </a:xfrm>
          <a:prstGeom prst="rect">
            <a:avLst/>
          </a:prstGeom>
          <a:noFill/>
          <a:ln w="9525">
            <a:noFill/>
            <a:miter lim="800000"/>
            <a:headEnd/>
            <a:tailEnd/>
          </a:ln>
          <a:effectLst>
            <a:softEdge rad="127000"/>
          </a:effectLst>
        </p:spPr>
      </p:pic>
      <p:pic>
        <p:nvPicPr>
          <p:cNvPr id="74" name="Picture 4"/>
          <p:cNvPicPr>
            <a:picLocks noChangeAspect="1" noChangeArrowheads="1"/>
          </p:cNvPicPr>
          <p:nvPr/>
        </p:nvPicPr>
        <p:blipFill>
          <a:blip r:embed="rId5" cstate="print"/>
          <a:srcRect/>
          <a:stretch>
            <a:fillRect/>
          </a:stretch>
        </p:blipFill>
        <p:spPr bwMode="auto">
          <a:xfrm>
            <a:off x="3962400" y="4495800"/>
            <a:ext cx="2901950" cy="2133600"/>
          </a:xfrm>
          <a:prstGeom prst="rect">
            <a:avLst/>
          </a:prstGeom>
          <a:ln>
            <a:noFill/>
          </a:ln>
          <a:effectLst>
            <a:outerShdw blurRad="292100" dist="139700" dir="2700000" algn="tl" rotWithShape="0">
              <a:srgbClr val="333333">
                <a:alpha val="65000"/>
              </a:srgbClr>
            </a:outerShdw>
          </a:effectLst>
        </p:spPr>
      </p:pic>
      <p:pic>
        <p:nvPicPr>
          <p:cNvPr id="12297" name="Picture 2" descr="Eldon, MO - MODOT"/>
          <p:cNvPicPr>
            <a:picLocks noChangeAspect="1" noChangeArrowheads="1"/>
          </p:cNvPicPr>
          <p:nvPr/>
        </p:nvPicPr>
        <p:blipFill>
          <a:blip r:embed="rId6" cstate="print"/>
          <a:srcRect/>
          <a:stretch>
            <a:fillRect/>
          </a:stretch>
        </p:blipFill>
        <p:spPr bwMode="auto">
          <a:xfrm>
            <a:off x="228600" y="1752600"/>
            <a:ext cx="1905000" cy="1419225"/>
          </a:xfrm>
          <a:prstGeom prst="rect">
            <a:avLst/>
          </a:prstGeom>
          <a:ln>
            <a:noFill/>
          </a:ln>
          <a:effectLst>
            <a:outerShdw blurRad="292100" dist="139700" dir="2700000" algn="tl" rotWithShape="0">
              <a:srgbClr val="333333">
                <a:alpha val="65000"/>
              </a:srgbClr>
            </a:outerShdw>
          </a:effectLst>
        </p:spPr>
      </p:pic>
      <p:sp>
        <p:nvSpPr>
          <p:cNvPr id="12298" name="TextBox 75"/>
          <p:cNvSpPr txBox="1">
            <a:spLocks noChangeArrowheads="1"/>
          </p:cNvSpPr>
          <p:nvPr/>
        </p:nvSpPr>
        <p:spPr bwMode="auto">
          <a:xfrm>
            <a:off x="1524000" y="2895600"/>
            <a:ext cx="965200" cy="523875"/>
          </a:xfrm>
          <a:prstGeom prst="rect">
            <a:avLst/>
          </a:prstGeom>
          <a:solidFill>
            <a:schemeClr val="bg1"/>
          </a:solidFill>
          <a:ln w="9525">
            <a:solidFill>
              <a:srgbClr val="009999"/>
            </a:solidFill>
            <a:miter lim="800000"/>
            <a:headEnd/>
            <a:tailEnd/>
          </a:ln>
        </p:spPr>
        <p:txBody>
          <a:bodyPr wrap="none">
            <a:spAutoFit/>
          </a:bodyPr>
          <a:lstStyle/>
          <a:p>
            <a:r>
              <a:rPr lang="en-US" sz="2800">
                <a:latin typeface="Calibri" pitchFamily="34" charset="0"/>
              </a:rPr>
              <a:t>CORS</a:t>
            </a:r>
          </a:p>
        </p:txBody>
      </p:sp>
      <p:pic>
        <p:nvPicPr>
          <p:cNvPr id="12299" name="Picture 3"/>
          <p:cNvPicPr>
            <a:picLocks noChangeAspect="1" noChangeArrowheads="1"/>
          </p:cNvPicPr>
          <p:nvPr/>
        </p:nvPicPr>
        <p:blipFill>
          <a:blip r:embed="rId7" cstate="print"/>
          <a:srcRect l="63750" t="17969" r="2814" b="7031"/>
          <a:stretch>
            <a:fillRect/>
          </a:stretch>
        </p:blipFill>
        <p:spPr bwMode="auto">
          <a:xfrm>
            <a:off x="6677025" y="4294188"/>
            <a:ext cx="2292350" cy="2057400"/>
          </a:xfrm>
          <a:prstGeom prst="rect">
            <a:avLst/>
          </a:prstGeom>
          <a:ln>
            <a:noFill/>
          </a:ln>
          <a:effectLst>
            <a:outerShdw blurRad="292100" dist="139700" dir="2700000" algn="tl" rotWithShape="0">
              <a:srgbClr val="333333">
                <a:alpha val="65000"/>
              </a:srgbClr>
            </a:outerShdw>
          </a:effectLst>
        </p:spPr>
      </p:pic>
      <p:sp>
        <p:nvSpPr>
          <p:cNvPr id="12300" name="TextBox 6"/>
          <p:cNvSpPr txBox="1">
            <a:spLocks noChangeArrowheads="1"/>
          </p:cNvSpPr>
          <p:nvPr/>
        </p:nvSpPr>
        <p:spPr bwMode="auto">
          <a:xfrm>
            <a:off x="4953000" y="4038600"/>
            <a:ext cx="2647969" cy="523220"/>
          </a:xfrm>
          <a:prstGeom prst="rect">
            <a:avLst/>
          </a:prstGeom>
          <a:solidFill>
            <a:srgbClr val="336699"/>
          </a:solidFill>
          <a:ln w="9525">
            <a:solidFill>
              <a:srgbClr val="3366CC"/>
            </a:solidFill>
            <a:miter lim="800000"/>
            <a:headEnd/>
            <a:tailEnd/>
          </a:ln>
        </p:spPr>
        <p:txBody>
          <a:bodyPr wrap="none">
            <a:spAutoFit/>
          </a:bodyPr>
          <a:lstStyle/>
          <a:p>
            <a:r>
              <a:rPr lang="en-US" sz="2800" dirty="0" err="1" smtClean="0">
                <a:solidFill>
                  <a:schemeClr val="bg1"/>
                </a:solidFill>
                <a:latin typeface="Calibri" pitchFamily="34" charset="0"/>
              </a:rPr>
              <a:t>Vdatum</a:t>
            </a:r>
            <a:r>
              <a:rPr lang="en-US" sz="2800" dirty="0" smtClean="0">
                <a:solidFill>
                  <a:schemeClr val="bg1"/>
                </a:solidFill>
                <a:latin typeface="Calibri" pitchFamily="34" charset="0"/>
              </a:rPr>
              <a:t>, GRAV-D</a:t>
            </a:r>
            <a:endParaRPr lang="en-US" sz="2800" dirty="0">
              <a:solidFill>
                <a:schemeClr val="bg1"/>
              </a:solidFill>
              <a:latin typeface="Calibri" pitchFamily="34" charset="0"/>
            </a:endParaRPr>
          </a:p>
        </p:txBody>
      </p:sp>
      <p:sp>
        <p:nvSpPr>
          <p:cNvPr id="12301" name="TextBox 77"/>
          <p:cNvSpPr txBox="1">
            <a:spLocks noChangeArrowheads="1"/>
          </p:cNvSpPr>
          <p:nvPr/>
        </p:nvSpPr>
        <p:spPr bwMode="auto">
          <a:xfrm>
            <a:off x="609600" y="4035885"/>
            <a:ext cx="1503363" cy="523875"/>
          </a:xfrm>
          <a:prstGeom prst="rect">
            <a:avLst/>
          </a:prstGeom>
          <a:solidFill>
            <a:srgbClr val="009999"/>
          </a:solidFill>
          <a:ln w="9525">
            <a:solidFill>
              <a:srgbClr val="009999"/>
            </a:solidFill>
            <a:miter lim="800000"/>
            <a:headEnd/>
            <a:tailEnd/>
          </a:ln>
        </p:spPr>
        <p:txBody>
          <a:bodyPr wrap="none">
            <a:spAutoFit/>
          </a:bodyPr>
          <a:lstStyle/>
          <a:p>
            <a:r>
              <a:rPr lang="en-US" sz="2800" dirty="0">
                <a:solidFill>
                  <a:schemeClr val="bg1"/>
                </a:solidFill>
                <a:latin typeface="Calibri" pitchFamily="34" charset="0"/>
              </a:rPr>
              <a:t>NADCON</a:t>
            </a:r>
          </a:p>
        </p:txBody>
      </p:sp>
      <p:pic>
        <p:nvPicPr>
          <p:cNvPr id="12302" name="Picture 4"/>
          <p:cNvPicPr>
            <a:picLocks noChangeAspect="1" noChangeArrowheads="1"/>
          </p:cNvPicPr>
          <p:nvPr/>
        </p:nvPicPr>
        <p:blipFill>
          <a:blip r:embed="rId8" cstate="print"/>
          <a:srcRect l="66023" t="31889" r="6194" b="14418"/>
          <a:stretch>
            <a:fillRect/>
          </a:stretch>
        </p:blipFill>
        <p:spPr bwMode="auto">
          <a:xfrm>
            <a:off x="3962400" y="152400"/>
            <a:ext cx="1815506" cy="1403495"/>
          </a:xfrm>
          <a:prstGeom prst="rect">
            <a:avLst/>
          </a:prstGeom>
          <a:ln>
            <a:noFill/>
          </a:ln>
          <a:effectLst>
            <a:outerShdw blurRad="292100" dist="139700" dir="2700000" algn="tl" rotWithShape="0">
              <a:srgbClr val="333333">
                <a:alpha val="65000"/>
              </a:srgbClr>
            </a:outerShdw>
          </a:effectLst>
        </p:spPr>
      </p:pic>
      <p:sp>
        <p:nvSpPr>
          <p:cNvPr id="12303" name="TextBox 79"/>
          <p:cNvSpPr txBox="1">
            <a:spLocks noChangeArrowheads="1"/>
          </p:cNvSpPr>
          <p:nvPr/>
        </p:nvSpPr>
        <p:spPr bwMode="auto">
          <a:xfrm>
            <a:off x="3429000" y="914400"/>
            <a:ext cx="762000" cy="523875"/>
          </a:xfrm>
          <a:prstGeom prst="rect">
            <a:avLst/>
          </a:prstGeom>
          <a:solidFill>
            <a:schemeClr val="bg1"/>
          </a:solidFill>
          <a:ln w="9525">
            <a:solidFill>
              <a:srgbClr val="3366CC"/>
            </a:solidFill>
            <a:miter lim="800000"/>
            <a:headEnd/>
            <a:tailEnd/>
          </a:ln>
        </p:spPr>
        <p:txBody>
          <a:bodyPr wrap="none">
            <a:spAutoFit/>
          </a:bodyPr>
          <a:lstStyle/>
          <a:p>
            <a:r>
              <a:rPr lang="en-US" sz="2800" dirty="0">
                <a:latin typeface="Calibri" pitchFamily="34" charset="0"/>
              </a:rPr>
              <a:t>GPS</a:t>
            </a:r>
          </a:p>
        </p:txBody>
      </p:sp>
      <p:sp>
        <p:nvSpPr>
          <p:cNvPr id="12304" name="TextBox 80"/>
          <p:cNvSpPr txBox="1">
            <a:spLocks noChangeArrowheads="1"/>
          </p:cNvSpPr>
          <p:nvPr/>
        </p:nvSpPr>
        <p:spPr bwMode="auto">
          <a:xfrm>
            <a:off x="457200" y="914400"/>
            <a:ext cx="2536825" cy="369888"/>
          </a:xfrm>
          <a:prstGeom prst="rect">
            <a:avLst/>
          </a:prstGeom>
          <a:noFill/>
          <a:ln w="9525">
            <a:noFill/>
            <a:miter lim="800000"/>
            <a:headEnd/>
            <a:tailEnd/>
          </a:ln>
        </p:spPr>
        <p:txBody>
          <a:bodyPr wrap="none">
            <a:spAutoFit/>
          </a:bodyPr>
          <a:lstStyle/>
          <a:p>
            <a:r>
              <a:rPr lang="en-US">
                <a:latin typeface="Calibri" pitchFamily="34" charset="0"/>
              </a:rPr>
              <a:t>Positioning  -  Integration</a:t>
            </a:r>
          </a:p>
        </p:txBody>
      </p:sp>
      <p:pic>
        <p:nvPicPr>
          <p:cNvPr id="23" name="Picture 5" descr="E:\Images\Equipment\S Pass.jpg"/>
          <p:cNvPicPr>
            <a:picLocks noChangeAspect="1" noChangeArrowheads="1"/>
          </p:cNvPicPr>
          <p:nvPr/>
        </p:nvPicPr>
        <p:blipFill>
          <a:blip r:embed="rId9" cstate="print"/>
          <a:srcRect/>
          <a:stretch>
            <a:fillRect/>
          </a:stretch>
        </p:blipFill>
        <p:spPr>
          <a:xfrm>
            <a:off x="6996546" y="339436"/>
            <a:ext cx="1138766" cy="1583521"/>
          </a:xfrm>
          <a:prstGeom prst="rect">
            <a:avLst/>
          </a:prstGeom>
          <a:ln>
            <a:noFill/>
          </a:ln>
          <a:effectLst>
            <a:outerShdw blurRad="292100" dist="139700" dir="2700000" algn="tl" rotWithShape="0">
              <a:srgbClr val="333333">
                <a:alpha val="65000"/>
              </a:srgbClr>
            </a:outerShdw>
          </a:effectLst>
        </p:spPr>
      </p:pic>
      <p:sp>
        <p:nvSpPr>
          <p:cNvPr id="24" name="TextBox 79"/>
          <p:cNvSpPr txBox="1">
            <a:spLocks noChangeArrowheads="1"/>
          </p:cNvSpPr>
          <p:nvPr/>
        </p:nvSpPr>
        <p:spPr bwMode="auto">
          <a:xfrm>
            <a:off x="7266708" y="83127"/>
            <a:ext cx="1828801" cy="461665"/>
          </a:xfrm>
          <a:prstGeom prst="rect">
            <a:avLst/>
          </a:prstGeom>
          <a:solidFill>
            <a:schemeClr val="bg1"/>
          </a:solidFill>
          <a:ln w="9525">
            <a:solidFill>
              <a:srgbClr val="3366CC"/>
            </a:solidFill>
            <a:miter lim="800000"/>
            <a:headEnd/>
            <a:tailEnd/>
          </a:ln>
        </p:spPr>
        <p:txBody>
          <a:bodyPr wrap="square">
            <a:spAutoFit/>
          </a:bodyPr>
          <a:lstStyle/>
          <a:p>
            <a:r>
              <a:rPr lang="en-US" sz="2400" dirty="0" smtClean="0">
                <a:latin typeface="Calibri" pitchFamily="34" charset="0"/>
              </a:rPr>
              <a:t>Water Levels</a:t>
            </a:r>
            <a:endParaRPr lang="en-US" sz="2400" dirty="0">
              <a:latin typeface="Calibri" pitchFamily="34"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Line 2"/>
          <p:cNvSpPr>
            <a:spLocks noChangeShapeType="1"/>
          </p:cNvSpPr>
          <p:nvPr/>
        </p:nvSpPr>
        <p:spPr bwMode="auto">
          <a:xfrm flipV="1">
            <a:off x="7212013" y="4191000"/>
            <a:ext cx="381000" cy="533400"/>
          </a:xfrm>
          <a:prstGeom prst="line">
            <a:avLst/>
          </a:prstGeom>
          <a:noFill/>
          <a:ln w="38100">
            <a:solidFill>
              <a:schemeClr val="hlink"/>
            </a:solidFill>
            <a:round/>
            <a:headEnd/>
            <a:tailEnd type="triangle" w="med" len="med"/>
          </a:ln>
        </p:spPr>
        <p:txBody>
          <a:bodyPr/>
          <a:lstStyle/>
          <a:p>
            <a:endParaRPr lang="en-US"/>
          </a:p>
        </p:txBody>
      </p:sp>
      <p:pic>
        <p:nvPicPr>
          <p:cNvPr id="2051" name="Picture 3" descr="9411406"/>
          <p:cNvPicPr>
            <a:picLocks noChangeAspect="1" noChangeArrowheads="1"/>
          </p:cNvPicPr>
          <p:nvPr/>
        </p:nvPicPr>
        <p:blipFill>
          <a:blip r:embed="rId3" cstate="print"/>
          <a:srcRect t="27171"/>
          <a:stretch>
            <a:fillRect/>
          </a:stretch>
        </p:blipFill>
        <p:spPr bwMode="auto">
          <a:xfrm>
            <a:off x="1143000" y="4572000"/>
            <a:ext cx="1828800" cy="1770063"/>
          </a:xfrm>
          <a:prstGeom prst="rect">
            <a:avLst/>
          </a:prstGeom>
          <a:noFill/>
          <a:ln w="9525">
            <a:noFill/>
            <a:miter lim="800000"/>
            <a:headEnd/>
            <a:tailEnd/>
          </a:ln>
        </p:spPr>
      </p:pic>
      <p:sp>
        <p:nvSpPr>
          <p:cNvPr id="2052" name="Line 4"/>
          <p:cNvSpPr>
            <a:spLocks noChangeShapeType="1"/>
          </p:cNvSpPr>
          <p:nvPr/>
        </p:nvSpPr>
        <p:spPr bwMode="auto">
          <a:xfrm>
            <a:off x="1878013" y="3733800"/>
            <a:ext cx="304800" cy="914400"/>
          </a:xfrm>
          <a:prstGeom prst="line">
            <a:avLst/>
          </a:prstGeom>
          <a:noFill/>
          <a:ln w="38100">
            <a:solidFill>
              <a:schemeClr val="hlink"/>
            </a:solidFill>
            <a:round/>
            <a:headEnd/>
            <a:tailEnd type="triangle" w="med" len="med"/>
          </a:ln>
        </p:spPr>
        <p:txBody>
          <a:bodyPr/>
          <a:lstStyle/>
          <a:p>
            <a:endParaRPr lang="en-US"/>
          </a:p>
        </p:txBody>
      </p:sp>
      <p:pic>
        <p:nvPicPr>
          <p:cNvPr id="2053" name="Picture 5" descr="CO-OPSpage"/>
          <p:cNvPicPr>
            <a:picLocks noChangeAspect="1" noChangeArrowheads="1"/>
          </p:cNvPicPr>
          <p:nvPr/>
        </p:nvPicPr>
        <p:blipFill>
          <a:blip r:embed="rId4" cstate="print"/>
          <a:srcRect/>
          <a:stretch>
            <a:fillRect/>
          </a:stretch>
        </p:blipFill>
        <p:spPr bwMode="auto">
          <a:xfrm>
            <a:off x="228600" y="2286000"/>
            <a:ext cx="2632075" cy="1762125"/>
          </a:xfrm>
          <a:prstGeom prst="rect">
            <a:avLst/>
          </a:prstGeom>
          <a:noFill/>
          <a:ln w="9525">
            <a:solidFill>
              <a:schemeClr val="tx1"/>
            </a:solidFill>
            <a:miter lim="800000"/>
            <a:headEnd/>
            <a:tailEnd/>
          </a:ln>
        </p:spPr>
      </p:pic>
      <p:sp>
        <p:nvSpPr>
          <p:cNvPr id="2054" name="Text Box 6"/>
          <p:cNvSpPr txBox="1">
            <a:spLocks noChangeArrowheads="1"/>
          </p:cNvSpPr>
          <p:nvPr/>
        </p:nvSpPr>
        <p:spPr bwMode="auto">
          <a:xfrm>
            <a:off x="2230438" y="457200"/>
            <a:ext cx="4130675" cy="307975"/>
          </a:xfrm>
          <a:prstGeom prst="rect">
            <a:avLst/>
          </a:prstGeom>
          <a:noFill/>
          <a:ln w="9525" algn="ctr">
            <a:noFill/>
            <a:miter lim="800000"/>
            <a:headEnd/>
            <a:tailEnd/>
          </a:ln>
        </p:spPr>
        <p:txBody>
          <a:bodyPr wrap="none">
            <a:spAutoFit/>
          </a:bodyPr>
          <a:lstStyle/>
          <a:p>
            <a:pPr algn="ctr"/>
            <a:r>
              <a:rPr lang="en-US" sz="1400" b="1" dirty="0">
                <a:latin typeface="Calibri" pitchFamily="34" charset="0"/>
              </a:rPr>
              <a:t>National Water Level Observation Network (NWLON)</a:t>
            </a:r>
          </a:p>
        </p:txBody>
      </p:sp>
      <p:sp>
        <p:nvSpPr>
          <p:cNvPr id="2055" name="Text Box 7"/>
          <p:cNvSpPr txBox="1">
            <a:spLocks noChangeArrowheads="1"/>
          </p:cNvSpPr>
          <p:nvPr/>
        </p:nvSpPr>
        <p:spPr bwMode="auto">
          <a:xfrm>
            <a:off x="6737350" y="457200"/>
            <a:ext cx="2081213" cy="307975"/>
          </a:xfrm>
          <a:prstGeom prst="rect">
            <a:avLst/>
          </a:prstGeom>
          <a:noFill/>
          <a:ln w="9525" algn="ctr">
            <a:noFill/>
            <a:miter lim="800000"/>
            <a:headEnd/>
            <a:tailEnd/>
          </a:ln>
        </p:spPr>
        <p:txBody>
          <a:bodyPr wrap="none">
            <a:spAutoFit/>
          </a:bodyPr>
          <a:lstStyle/>
          <a:p>
            <a:pPr algn="ctr"/>
            <a:r>
              <a:rPr lang="en-US" sz="1400" b="1">
                <a:latin typeface="Calibri" pitchFamily="34" charset="0"/>
              </a:rPr>
              <a:t>Global Sea Level Network</a:t>
            </a:r>
          </a:p>
        </p:txBody>
      </p:sp>
      <p:sp>
        <p:nvSpPr>
          <p:cNvPr id="2056" name="Text Box 8"/>
          <p:cNvSpPr txBox="1">
            <a:spLocks noChangeArrowheads="1"/>
          </p:cNvSpPr>
          <p:nvPr/>
        </p:nvSpPr>
        <p:spPr bwMode="auto">
          <a:xfrm>
            <a:off x="6089650" y="4114800"/>
            <a:ext cx="2873375" cy="338138"/>
          </a:xfrm>
          <a:prstGeom prst="rect">
            <a:avLst/>
          </a:prstGeom>
          <a:noFill/>
          <a:ln w="9525" algn="ctr">
            <a:noFill/>
            <a:miter lim="800000"/>
            <a:headEnd/>
            <a:tailEnd/>
          </a:ln>
        </p:spPr>
        <p:txBody>
          <a:bodyPr wrap="none">
            <a:spAutoFit/>
          </a:bodyPr>
          <a:lstStyle/>
          <a:p>
            <a:pPr algn="ctr"/>
            <a:r>
              <a:rPr lang="en-US" sz="1600" b="1">
                <a:latin typeface="Calibri" pitchFamily="34" charset="0"/>
              </a:rPr>
              <a:t> Global Sea Level Rise Estimates</a:t>
            </a:r>
          </a:p>
        </p:txBody>
      </p:sp>
      <p:sp>
        <p:nvSpPr>
          <p:cNvPr id="2057" name="Text Box 9"/>
          <p:cNvSpPr txBox="1">
            <a:spLocks noChangeArrowheads="1"/>
          </p:cNvSpPr>
          <p:nvPr/>
        </p:nvSpPr>
        <p:spPr bwMode="auto">
          <a:xfrm>
            <a:off x="228600" y="4038600"/>
            <a:ext cx="2465387" cy="338138"/>
          </a:xfrm>
          <a:prstGeom prst="rect">
            <a:avLst/>
          </a:prstGeom>
          <a:noFill/>
          <a:ln w="9525" algn="ctr">
            <a:noFill/>
            <a:miter lim="800000"/>
            <a:headEnd/>
            <a:tailEnd/>
          </a:ln>
        </p:spPr>
        <p:txBody>
          <a:bodyPr wrap="none">
            <a:spAutoFit/>
          </a:bodyPr>
          <a:lstStyle/>
          <a:p>
            <a:pPr algn="ctr"/>
            <a:r>
              <a:rPr lang="en-US" sz="1600" b="1" dirty="0">
                <a:latin typeface="Calibri" pitchFamily="34" charset="0"/>
              </a:rPr>
              <a:t>tidesandcurrents.noaa.gov</a:t>
            </a:r>
          </a:p>
        </p:txBody>
      </p:sp>
      <p:sp>
        <p:nvSpPr>
          <p:cNvPr id="2058" name="Text Box 10"/>
          <p:cNvSpPr txBox="1">
            <a:spLocks noChangeArrowheads="1"/>
          </p:cNvSpPr>
          <p:nvPr/>
        </p:nvSpPr>
        <p:spPr bwMode="auto">
          <a:xfrm>
            <a:off x="152400" y="609600"/>
            <a:ext cx="2895600" cy="1200329"/>
          </a:xfrm>
          <a:prstGeom prst="rect">
            <a:avLst/>
          </a:prstGeom>
          <a:noFill/>
          <a:ln w="9525" algn="ctr">
            <a:noFill/>
            <a:miter lim="800000"/>
            <a:headEnd/>
            <a:tailEnd/>
          </a:ln>
        </p:spPr>
        <p:txBody>
          <a:bodyPr wrap="square">
            <a:spAutoFit/>
          </a:bodyPr>
          <a:lstStyle/>
          <a:p>
            <a:pPr algn="ctr"/>
            <a:r>
              <a:rPr lang="en-US" sz="2400" b="1" dirty="0" smtClean="0">
                <a:latin typeface="Calibri" pitchFamily="34" charset="0"/>
              </a:rPr>
              <a:t>Water Level &amp; </a:t>
            </a:r>
          </a:p>
          <a:p>
            <a:pPr algn="ctr"/>
            <a:r>
              <a:rPr lang="en-US" sz="2400" b="1" dirty="0" smtClean="0">
                <a:latin typeface="Calibri" pitchFamily="34" charset="0"/>
              </a:rPr>
              <a:t>Instrumental </a:t>
            </a:r>
            <a:r>
              <a:rPr lang="en-US" sz="2400" b="1" dirty="0">
                <a:latin typeface="Calibri" pitchFamily="34" charset="0"/>
              </a:rPr>
              <a:t>Records for Climate Change</a:t>
            </a:r>
          </a:p>
        </p:txBody>
      </p:sp>
      <p:sp>
        <p:nvSpPr>
          <p:cNvPr id="2059" name="Line 11"/>
          <p:cNvSpPr>
            <a:spLocks noChangeShapeType="1"/>
          </p:cNvSpPr>
          <p:nvPr/>
        </p:nvSpPr>
        <p:spPr bwMode="auto">
          <a:xfrm flipV="1">
            <a:off x="2335213" y="1600200"/>
            <a:ext cx="762000" cy="381000"/>
          </a:xfrm>
          <a:prstGeom prst="line">
            <a:avLst/>
          </a:prstGeom>
          <a:noFill/>
          <a:ln w="38100">
            <a:solidFill>
              <a:srgbClr val="FF0000"/>
            </a:solidFill>
            <a:round/>
            <a:headEnd/>
            <a:tailEnd type="triangle" w="med" len="med"/>
          </a:ln>
        </p:spPr>
        <p:txBody>
          <a:bodyPr wrap="none" anchor="ctr"/>
          <a:lstStyle/>
          <a:p>
            <a:endParaRPr lang="en-US"/>
          </a:p>
        </p:txBody>
      </p:sp>
      <p:pic>
        <p:nvPicPr>
          <p:cNvPr id="2060" name="Picture 12" descr="gloss02"/>
          <p:cNvPicPr>
            <a:picLocks noChangeAspect="1" noChangeArrowheads="1"/>
          </p:cNvPicPr>
          <p:nvPr/>
        </p:nvPicPr>
        <p:blipFill>
          <a:blip r:embed="rId5" cstate="print"/>
          <a:srcRect/>
          <a:stretch>
            <a:fillRect/>
          </a:stretch>
        </p:blipFill>
        <p:spPr bwMode="auto">
          <a:xfrm>
            <a:off x="6526213" y="717550"/>
            <a:ext cx="2362200" cy="1665288"/>
          </a:xfrm>
          <a:prstGeom prst="rect">
            <a:avLst/>
          </a:prstGeom>
          <a:noFill/>
          <a:ln w="9525">
            <a:noFill/>
            <a:miter lim="800000"/>
            <a:headEnd/>
            <a:tailEnd/>
          </a:ln>
        </p:spPr>
      </p:pic>
      <p:pic>
        <p:nvPicPr>
          <p:cNvPr id="2061" name="Picture 13" descr="cors"/>
          <p:cNvPicPr>
            <a:picLocks noChangeAspect="1" noChangeArrowheads="1"/>
          </p:cNvPicPr>
          <p:nvPr/>
        </p:nvPicPr>
        <p:blipFill>
          <a:blip r:embed="rId6" cstate="print"/>
          <a:srcRect l="13687" t="17250" r="15469" b="7875"/>
          <a:stretch>
            <a:fillRect/>
          </a:stretch>
        </p:blipFill>
        <p:spPr bwMode="auto">
          <a:xfrm>
            <a:off x="3249613" y="2668588"/>
            <a:ext cx="2209800" cy="1751012"/>
          </a:xfrm>
          <a:prstGeom prst="rect">
            <a:avLst/>
          </a:prstGeom>
          <a:noFill/>
          <a:ln w="9525">
            <a:noFill/>
            <a:miter lim="800000"/>
            <a:headEnd/>
            <a:tailEnd/>
          </a:ln>
        </p:spPr>
      </p:pic>
      <p:sp>
        <p:nvSpPr>
          <p:cNvPr id="2062" name="Line 14"/>
          <p:cNvSpPr>
            <a:spLocks noChangeShapeType="1"/>
          </p:cNvSpPr>
          <p:nvPr/>
        </p:nvSpPr>
        <p:spPr bwMode="auto">
          <a:xfrm>
            <a:off x="4316413" y="2209800"/>
            <a:ext cx="0" cy="304800"/>
          </a:xfrm>
          <a:prstGeom prst="line">
            <a:avLst/>
          </a:prstGeom>
          <a:noFill/>
          <a:ln w="38100">
            <a:solidFill>
              <a:schemeClr val="hlink"/>
            </a:solidFill>
            <a:round/>
            <a:headEnd/>
            <a:tailEnd type="triangle" w="med" len="med"/>
          </a:ln>
        </p:spPr>
        <p:txBody>
          <a:bodyPr/>
          <a:lstStyle/>
          <a:p>
            <a:endParaRPr lang="en-US"/>
          </a:p>
        </p:txBody>
      </p:sp>
      <p:sp>
        <p:nvSpPr>
          <p:cNvPr id="2063" name="Text Box 15"/>
          <p:cNvSpPr txBox="1">
            <a:spLocks noChangeArrowheads="1"/>
          </p:cNvSpPr>
          <p:nvPr/>
        </p:nvSpPr>
        <p:spPr bwMode="auto">
          <a:xfrm>
            <a:off x="3200400" y="4343400"/>
            <a:ext cx="2328863" cy="708025"/>
          </a:xfrm>
          <a:prstGeom prst="rect">
            <a:avLst/>
          </a:prstGeom>
          <a:noFill/>
          <a:ln w="9525">
            <a:noFill/>
            <a:miter lim="800000"/>
            <a:headEnd/>
            <a:tailEnd/>
          </a:ln>
        </p:spPr>
        <p:txBody>
          <a:bodyPr wrap="none">
            <a:spAutoFit/>
          </a:bodyPr>
          <a:lstStyle/>
          <a:p>
            <a:r>
              <a:rPr lang="en-US" sz="1400" b="1">
                <a:latin typeface="Calibri" pitchFamily="34" charset="0"/>
              </a:rPr>
              <a:t>Continuously Operating </a:t>
            </a:r>
            <a:br>
              <a:rPr lang="en-US" sz="1400" b="1">
                <a:latin typeface="Calibri" pitchFamily="34" charset="0"/>
              </a:rPr>
            </a:br>
            <a:r>
              <a:rPr lang="en-US" sz="1400" b="1">
                <a:latin typeface="Calibri" pitchFamily="34" charset="0"/>
              </a:rPr>
              <a:t>Reference Stations (CORS)</a:t>
            </a:r>
          </a:p>
          <a:p>
            <a:r>
              <a:rPr lang="en-US" sz="1200" b="1">
                <a:latin typeface="Calibri" pitchFamily="34" charset="0"/>
              </a:rPr>
              <a:t>http://www.ngs.noaa.gov/CORS</a:t>
            </a:r>
            <a:r>
              <a:rPr lang="en-US" sz="1200" b="1">
                <a:solidFill>
                  <a:srgbClr val="FFFFFF"/>
                </a:solidFill>
                <a:latin typeface="Calibri" pitchFamily="34" charset="0"/>
              </a:rPr>
              <a:t>/</a:t>
            </a:r>
          </a:p>
        </p:txBody>
      </p:sp>
      <p:pic>
        <p:nvPicPr>
          <p:cNvPr id="2064" name="Picture 16" descr="ipccslrcurve"/>
          <p:cNvPicPr>
            <a:picLocks noChangeAspect="1" noChangeArrowheads="1"/>
          </p:cNvPicPr>
          <p:nvPr/>
        </p:nvPicPr>
        <p:blipFill>
          <a:blip r:embed="rId7" cstate="print"/>
          <a:srcRect l="49969" t="19749" r="6281" b="40698"/>
          <a:stretch>
            <a:fillRect/>
          </a:stretch>
        </p:blipFill>
        <p:spPr bwMode="auto">
          <a:xfrm>
            <a:off x="6526213" y="2667000"/>
            <a:ext cx="2362200" cy="1501775"/>
          </a:xfrm>
          <a:prstGeom prst="rect">
            <a:avLst/>
          </a:prstGeom>
          <a:noFill/>
          <a:ln w="9525">
            <a:solidFill>
              <a:srgbClr val="000000"/>
            </a:solidFill>
            <a:miter lim="800000"/>
            <a:headEnd/>
            <a:tailEnd/>
          </a:ln>
        </p:spPr>
      </p:pic>
      <p:sp>
        <p:nvSpPr>
          <p:cNvPr id="2065" name="Line 17"/>
          <p:cNvSpPr>
            <a:spLocks noChangeShapeType="1"/>
          </p:cNvSpPr>
          <p:nvPr/>
        </p:nvSpPr>
        <p:spPr bwMode="auto">
          <a:xfrm flipH="1">
            <a:off x="7745413" y="2362200"/>
            <a:ext cx="26987" cy="304800"/>
          </a:xfrm>
          <a:prstGeom prst="line">
            <a:avLst/>
          </a:prstGeom>
          <a:noFill/>
          <a:ln w="38100">
            <a:solidFill>
              <a:schemeClr val="hlink"/>
            </a:solidFill>
            <a:round/>
            <a:headEnd/>
            <a:tailEnd type="triangle" w="med" len="med"/>
          </a:ln>
        </p:spPr>
        <p:txBody>
          <a:bodyPr/>
          <a:lstStyle/>
          <a:p>
            <a:endParaRPr lang="en-US"/>
          </a:p>
        </p:txBody>
      </p:sp>
      <p:sp>
        <p:nvSpPr>
          <p:cNvPr id="2066" name="Line 18"/>
          <p:cNvSpPr>
            <a:spLocks noChangeShapeType="1"/>
          </p:cNvSpPr>
          <p:nvPr/>
        </p:nvSpPr>
        <p:spPr bwMode="auto">
          <a:xfrm flipV="1">
            <a:off x="5383213" y="2743200"/>
            <a:ext cx="560387" cy="685800"/>
          </a:xfrm>
          <a:prstGeom prst="line">
            <a:avLst/>
          </a:prstGeom>
          <a:noFill/>
          <a:ln w="38100">
            <a:solidFill>
              <a:schemeClr val="hlink"/>
            </a:solidFill>
            <a:round/>
            <a:headEnd/>
            <a:tailEnd type="triangle" w="med" len="med"/>
          </a:ln>
        </p:spPr>
        <p:txBody>
          <a:bodyPr/>
          <a:lstStyle/>
          <a:p>
            <a:endParaRPr lang="en-US"/>
          </a:p>
        </p:txBody>
      </p:sp>
      <p:sp>
        <p:nvSpPr>
          <p:cNvPr id="2067" name="Line 19"/>
          <p:cNvSpPr>
            <a:spLocks noChangeShapeType="1"/>
          </p:cNvSpPr>
          <p:nvPr/>
        </p:nvSpPr>
        <p:spPr bwMode="auto">
          <a:xfrm>
            <a:off x="5562600" y="1600200"/>
            <a:ext cx="533400" cy="838200"/>
          </a:xfrm>
          <a:prstGeom prst="line">
            <a:avLst/>
          </a:prstGeom>
          <a:noFill/>
          <a:ln w="38100">
            <a:solidFill>
              <a:schemeClr val="hlink"/>
            </a:solidFill>
            <a:round/>
            <a:headEnd/>
            <a:tailEnd type="triangle" w="med" len="med"/>
          </a:ln>
        </p:spPr>
        <p:txBody>
          <a:bodyPr/>
          <a:lstStyle/>
          <a:p>
            <a:endParaRPr lang="en-US"/>
          </a:p>
        </p:txBody>
      </p:sp>
      <p:sp>
        <p:nvSpPr>
          <p:cNvPr id="2068" name="Text Box 20"/>
          <p:cNvSpPr txBox="1">
            <a:spLocks noChangeArrowheads="1"/>
          </p:cNvSpPr>
          <p:nvPr/>
        </p:nvSpPr>
        <p:spPr bwMode="auto">
          <a:xfrm>
            <a:off x="3021013" y="5334000"/>
            <a:ext cx="2743200" cy="738188"/>
          </a:xfrm>
          <a:prstGeom prst="rect">
            <a:avLst/>
          </a:prstGeom>
          <a:noFill/>
          <a:ln w="9525">
            <a:noFill/>
            <a:miter lim="800000"/>
            <a:headEnd/>
            <a:tailEnd/>
          </a:ln>
        </p:spPr>
        <p:txBody>
          <a:bodyPr>
            <a:spAutoFit/>
          </a:bodyPr>
          <a:lstStyle/>
          <a:p>
            <a:pPr algn="ctr"/>
            <a:r>
              <a:rPr lang="en-US" sz="1400" b="1">
                <a:latin typeface="Calibri" pitchFamily="34" charset="0"/>
              </a:rPr>
              <a:t>NWLON Platform Harvest Station is used </a:t>
            </a:r>
          </a:p>
          <a:p>
            <a:pPr algn="ctr"/>
            <a:r>
              <a:rPr lang="en-US" sz="1400" b="1">
                <a:latin typeface="Calibri" pitchFamily="34" charset="0"/>
              </a:rPr>
              <a:t>for Satellite Altimetry Calibration</a:t>
            </a:r>
          </a:p>
        </p:txBody>
      </p:sp>
      <p:pic>
        <p:nvPicPr>
          <p:cNvPr id="2069" name="Picture 21" descr="jjason"/>
          <p:cNvPicPr>
            <a:picLocks noChangeAspect="1" noChangeArrowheads="1"/>
          </p:cNvPicPr>
          <p:nvPr/>
        </p:nvPicPr>
        <p:blipFill>
          <a:blip r:embed="rId8" cstate="print"/>
          <a:srcRect l="40875" t="44624" r="19125" b="16624"/>
          <a:stretch>
            <a:fillRect/>
          </a:stretch>
        </p:blipFill>
        <p:spPr bwMode="auto">
          <a:xfrm>
            <a:off x="5764213" y="4572000"/>
            <a:ext cx="2671762" cy="1736725"/>
          </a:xfrm>
          <a:prstGeom prst="rect">
            <a:avLst/>
          </a:prstGeom>
          <a:noFill/>
          <a:ln w="12700">
            <a:solidFill>
              <a:schemeClr val="tx1"/>
            </a:solidFill>
            <a:miter lim="800000"/>
            <a:headEnd/>
            <a:tailEnd/>
          </a:ln>
        </p:spPr>
      </p:pic>
      <p:sp>
        <p:nvSpPr>
          <p:cNvPr id="2070" name="Line 22"/>
          <p:cNvSpPr>
            <a:spLocks noChangeShapeType="1"/>
          </p:cNvSpPr>
          <p:nvPr/>
        </p:nvSpPr>
        <p:spPr bwMode="auto">
          <a:xfrm>
            <a:off x="2944813" y="5334000"/>
            <a:ext cx="2819400" cy="0"/>
          </a:xfrm>
          <a:prstGeom prst="line">
            <a:avLst/>
          </a:prstGeom>
          <a:noFill/>
          <a:ln w="38100">
            <a:solidFill>
              <a:schemeClr val="hlink"/>
            </a:solidFill>
            <a:round/>
            <a:headEnd/>
            <a:tailEnd type="triangle" w="med" len="med"/>
          </a:ln>
        </p:spPr>
        <p:txBody>
          <a:bodyPr/>
          <a:lstStyle/>
          <a:p>
            <a:endParaRPr lang="en-US"/>
          </a:p>
        </p:txBody>
      </p:sp>
      <p:pic>
        <p:nvPicPr>
          <p:cNvPr id="2071" name="Picture 23" descr="187 nwlon_met"/>
          <p:cNvPicPr>
            <a:picLocks noChangeAspect="1" noChangeArrowheads="1"/>
          </p:cNvPicPr>
          <p:nvPr/>
        </p:nvPicPr>
        <p:blipFill>
          <a:blip r:embed="rId9" cstate="print"/>
          <a:srcRect/>
          <a:stretch>
            <a:fillRect/>
          </a:stretch>
        </p:blipFill>
        <p:spPr bwMode="auto">
          <a:xfrm>
            <a:off x="3097213" y="762000"/>
            <a:ext cx="2432050" cy="1565275"/>
          </a:xfrm>
          <a:prstGeom prst="rect">
            <a:avLst/>
          </a:prstGeom>
          <a:noFill/>
          <a:ln w="9525">
            <a:solidFill>
              <a:schemeClr val="tx1"/>
            </a:solidFill>
            <a:miter lim="800000"/>
            <a:headEnd/>
            <a:tailEnd/>
          </a:ln>
        </p:spPr>
      </p:pic>
      <p:sp>
        <p:nvSpPr>
          <p:cNvPr id="2072" name="Text Box 24"/>
          <p:cNvSpPr txBox="1">
            <a:spLocks noChangeArrowheads="1"/>
          </p:cNvSpPr>
          <p:nvPr/>
        </p:nvSpPr>
        <p:spPr bwMode="auto">
          <a:xfrm>
            <a:off x="3706813" y="1447800"/>
            <a:ext cx="1524000" cy="366713"/>
          </a:xfrm>
          <a:prstGeom prst="rect">
            <a:avLst/>
          </a:prstGeom>
          <a:noFill/>
          <a:ln w="9525">
            <a:noFill/>
            <a:miter lim="800000"/>
            <a:headEnd/>
            <a:tailEnd/>
          </a:ln>
        </p:spPr>
        <p:txBody>
          <a:bodyPr>
            <a:spAutoFit/>
          </a:bodyPr>
          <a:lstStyle/>
          <a:p>
            <a:pPr>
              <a:spcBef>
                <a:spcPct val="50000"/>
              </a:spcBef>
            </a:pPr>
            <a:r>
              <a:rPr lang="en-US">
                <a:solidFill>
                  <a:srgbClr val="000000"/>
                </a:solidFill>
                <a:latin typeface="Calibri" pitchFamily="34" charset="0"/>
              </a:rPr>
              <a:t>210 Stations</a:t>
            </a:r>
          </a:p>
        </p:txBody>
      </p:sp>
      <p:sp>
        <p:nvSpPr>
          <p:cNvPr id="2073" name="Rectangle 25"/>
          <p:cNvSpPr>
            <a:spLocks noChangeArrowheads="1"/>
          </p:cNvSpPr>
          <p:nvPr/>
        </p:nvSpPr>
        <p:spPr bwMode="auto">
          <a:xfrm>
            <a:off x="3173413" y="2438400"/>
            <a:ext cx="2105025" cy="307975"/>
          </a:xfrm>
          <a:prstGeom prst="rect">
            <a:avLst/>
          </a:prstGeom>
          <a:noFill/>
          <a:ln w="9525">
            <a:noFill/>
            <a:miter lim="800000"/>
            <a:headEnd/>
            <a:tailEnd/>
          </a:ln>
        </p:spPr>
        <p:txBody>
          <a:bodyPr wrap="none">
            <a:spAutoFit/>
          </a:bodyPr>
          <a:lstStyle/>
          <a:p>
            <a:r>
              <a:rPr lang="en-US" sz="1400" b="1">
                <a:latin typeface="Calibri" pitchFamily="34" charset="0"/>
              </a:rPr>
              <a:t>National Geodetic Service</a:t>
            </a:r>
          </a:p>
        </p:txBody>
      </p:sp>
      <p:sp>
        <p:nvSpPr>
          <p:cNvPr id="2074" name="Rectangle 26"/>
          <p:cNvSpPr>
            <a:spLocks noChangeArrowheads="1"/>
          </p:cNvSpPr>
          <p:nvPr/>
        </p:nvSpPr>
        <p:spPr bwMode="auto">
          <a:xfrm>
            <a:off x="228600" y="1981200"/>
            <a:ext cx="757238" cy="307975"/>
          </a:xfrm>
          <a:prstGeom prst="rect">
            <a:avLst/>
          </a:prstGeom>
          <a:noFill/>
          <a:ln w="9525">
            <a:noFill/>
            <a:miter lim="800000"/>
            <a:headEnd/>
            <a:tailEnd/>
          </a:ln>
        </p:spPr>
        <p:txBody>
          <a:bodyPr wrap="none">
            <a:spAutoFit/>
          </a:bodyPr>
          <a:lstStyle/>
          <a:p>
            <a:r>
              <a:rPr lang="en-US" sz="1400" b="1" dirty="0">
                <a:latin typeface="Calibri" pitchFamily="34" charset="0"/>
              </a:rPr>
              <a:t>CO-OPS</a:t>
            </a:r>
          </a:p>
        </p:txBody>
      </p:sp>
      <p:sp>
        <p:nvSpPr>
          <p:cNvPr id="2075" name="TextBox 26"/>
          <p:cNvSpPr txBox="1">
            <a:spLocks noChangeArrowheads="1"/>
          </p:cNvSpPr>
          <p:nvPr/>
        </p:nvSpPr>
        <p:spPr bwMode="auto">
          <a:xfrm>
            <a:off x="5334000" y="2362200"/>
            <a:ext cx="1311275" cy="369888"/>
          </a:xfrm>
          <a:prstGeom prst="rect">
            <a:avLst/>
          </a:prstGeom>
          <a:noFill/>
          <a:ln w="9525">
            <a:solidFill>
              <a:schemeClr val="accent1"/>
            </a:solidFill>
            <a:miter lim="800000"/>
            <a:headEnd/>
            <a:tailEnd/>
          </a:ln>
        </p:spPr>
        <p:txBody>
          <a:bodyPr wrap="none">
            <a:spAutoFit/>
          </a:bodyPr>
          <a:lstStyle/>
          <a:p>
            <a:r>
              <a:rPr lang="en-US" b="1">
                <a:latin typeface="Calibri" pitchFamily="34" charset="0"/>
              </a:rPr>
              <a:t>Co-Location</a:t>
            </a:r>
          </a:p>
        </p:txBody>
      </p:sp>
      <p:sp>
        <p:nvSpPr>
          <p:cNvPr id="2076" name="Line 19"/>
          <p:cNvSpPr>
            <a:spLocks noChangeShapeType="1"/>
          </p:cNvSpPr>
          <p:nvPr/>
        </p:nvSpPr>
        <p:spPr bwMode="auto">
          <a:xfrm flipV="1">
            <a:off x="6248400" y="1524000"/>
            <a:ext cx="228600" cy="838200"/>
          </a:xfrm>
          <a:prstGeom prst="line">
            <a:avLst/>
          </a:prstGeom>
          <a:noFill/>
          <a:ln w="38100">
            <a:solidFill>
              <a:schemeClr val="hlink"/>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4038600" y="1066800"/>
            <a:ext cx="4067175" cy="5548313"/>
          </a:xfrm>
          <a:prstGeom prst="rect">
            <a:avLst/>
          </a:prstGeom>
          <a:noFill/>
          <a:ln w="9525">
            <a:noFill/>
            <a:miter lim="800000"/>
            <a:headEnd/>
            <a:tailEnd/>
          </a:ln>
        </p:spPr>
      </p:pic>
      <p:sp>
        <p:nvSpPr>
          <p:cNvPr id="3075" name="TextBox 2"/>
          <p:cNvSpPr txBox="1">
            <a:spLocks noChangeArrowheads="1"/>
          </p:cNvSpPr>
          <p:nvPr/>
        </p:nvSpPr>
        <p:spPr bwMode="auto">
          <a:xfrm>
            <a:off x="990600" y="152400"/>
            <a:ext cx="7162800" cy="954107"/>
          </a:xfrm>
          <a:prstGeom prst="rect">
            <a:avLst/>
          </a:prstGeom>
          <a:noFill/>
          <a:ln w="9525">
            <a:noFill/>
            <a:miter lim="800000"/>
            <a:headEnd/>
            <a:tailEnd/>
          </a:ln>
        </p:spPr>
        <p:txBody>
          <a:bodyPr wrap="square">
            <a:spAutoFit/>
          </a:bodyPr>
          <a:lstStyle/>
          <a:p>
            <a:pPr algn="ctr"/>
            <a:r>
              <a:rPr lang="en-US" sz="2800" b="1" dirty="0">
                <a:latin typeface="Calibri" pitchFamily="34" charset="0"/>
              </a:rPr>
              <a:t>New Technology Infusion for </a:t>
            </a:r>
            <a:endParaRPr lang="en-US" sz="2800" b="1" dirty="0" smtClean="0">
              <a:latin typeface="Calibri" pitchFamily="34" charset="0"/>
            </a:endParaRPr>
          </a:p>
          <a:p>
            <a:pPr algn="ctr"/>
            <a:r>
              <a:rPr lang="en-US" sz="2800" b="1" dirty="0" smtClean="0">
                <a:latin typeface="Calibri" pitchFamily="34" charset="0"/>
              </a:rPr>
              <a:t>Water </a:t>
            </a:r>
            <a:r>
              <a:rPr lang="en-US" sz="2800" b="1" dirty="0">
                <a:latin typeface="Calibri" pitchFamily="34" charset="0"/>
              </a:rPr>
              <a:t>Level Measurement</a:t>
            </a:r>
          </a:p>
        </p:txBody>
      </p:sp>
      <p:sp>
        <p:nvSpPr>
          <p:cNvPr id="3076" name="TextBox 3"/>
          <p:cNvSpPr txBox="1">
            <a:spLocks noChangeArrowheads="1"/>
          </p:cNvSpPr>
          <p:nvPr/>
        </p:nvSpPr>
        <p:spPr bwMode="auto">
          <a:xfrm>
            <a:off x="152400" y="1828800"/>
            <a:ext cx="3814763" cy="4246563"/>
          </a:xfrm>
          <a:prstGeom prst="rect">
            <a:avLst/>
          </a:prstGeom>
          <a:noFill/>
          <a:ln w="9525">
            <a:noFill/>
            <a:miter lim="800000"/>
            <a:headEnd/>
            <a:tailEnd/>
          </a:ln>
        </p:spPr>
        <p:txBody>
          <a:bodyPr wrap="none">
            <a:spAutoFit/>
          </a:bodyPr>
          <a:lstStyle/>
          <a:p>
            <a:pPr>
              <a:buFont typeface="Arial" charset="0"/>
              <a:buChar char="•"/>
            </a:pPr>
            <a:r>
              <a:rPr lang="en-US">
                <a:latin typeface="Calibri" pitchFamily="34" charset="0"/>
              </a:rPr>
              <a:t> </a:t>
            </a:r>
            <a:r>
              <a:rPr lang="en-US" b="1">
                <a:latin typeface="Calibri" pitchFamily="34" charset="0"/>
              </a:rPr>
              <a:t>NOAA is replacing acoustic</a:t>
            </a:r>
          </a:p>
          <a:p>
            <a:r>
              <a:rPr lang="en-US" b="1">
                <a:latin typeface="Calibri" pitchFamily="34" charset="0"/>
              </a:rPr>
              <a:t>water level sensor technology with </a:t>
            </a:r>
          </a:p>
          <a:p>
            <a:r>
              <a:rPr lang="en-US" b="1">
                <a:latin typeface="Calibri" pitchFamily="34" charset="0"/>
              </a:rPr>
              <a:t>microwave (MW) sensor technology</a:t>
            </a:r>
          </a:p>
          <a:p>
            <a:endParaRPr lang="en-US" b="1">
              <a:latin typeface="Calibri" pitchFamily="34" charset="0"/>
            </a:endParaRPr>
          </a:p>
          <a:p>
            <a:pPr>
              <a:buFont typeface="Arial" charset="0"/>
              <a:buChar char="•"/>
            </a:pPr>
            <a:r>
              <a:rPr lang="en-US" b="1">
                <a:latin typeface="Calibri" pitchFamily="34" charset="0"/>
              </a:rPr>
              <a:t> A multi-year laboratory and </a:t>
            </a:r>
          </a:p>
          <a:p>
            <a:r>
              <a:rPr lang="en-US" b="1">
                <a:latin typeface="Calibri" pitchFamily="34" charset="0"/>
              </a:rPr>
              <a:t>field test and evaluation is underway</a:t>
            </a:r>
          </a:p>
          <a:p>
            <a:endParaRPr lang="en-US" b="1">
              <a:latin typeface="Calibri" pitchFamily="34" charset="0"/>
            </a:endParaRPr>
          </a:p>
          <a:p>
            <a:pPr>
              <a:buFont typeface="Arial" charset="0"/>
              <a:buChar char="•"/>
            </a:pPr>
            <a:r>
              <a:rPr lang="en-US" b="1">
                <a:latin typeface="Calibri" pitchFamily="34" charset="0"/>
              </a:rPr>
              <a:t> MW water level configurations are</a:t>
            </a:r>
          </a:p>
          <a:p>
            <a:r>
              <a:rPr lang="en-US" b="1">
                <a:latin typeface="Calibri" pitchFamily="34" charset="0"/>
              </a:rPr>
              <a:t>less expensive to maintain as there </a:t>
            </a:r>
          </a:p>
          <a:p>
            <a:r>
              <a:rPr lang="en-US" b="1">
                <a:latin typeface="Calibri" pitchFamily="34" charset="0"/>
              </a:rPr>
              <a:t>are no ‘in-water’ components</a:t>
            </a:r>
          </a:p>
          <a:p>
            <a:endParaRPr lang="en-US" b="1">
              <a:latin typeface="Calibri" pitchFamily="34" charset="0"/>
            </a:endParaRPr>
          </a:p>
          <a:p>
            <a:pPr>
              <a:buFont typeface="Arial" charset="0"/>
              <a:buChar char="•"/>
            </a:pPr>
            <a:r>
              <a:rPr lang="en-US" b="1">
                <a:latin typeface="Calibri" pitchFamily="34" charset="0"/>
              </a:rPr>
              <a:t> Simultaneous data sets from old and</a:t>
            </a:r>
          </a:p>
          <a:p>
            <a:r>
              <a:rPr lang="en-US" b="1">
                <a:latin typeface="Calibri" pitchFamily="34" charset="0"/>
              </a:rPr>
              <a:t>new systems will be obtained to </a:t>
            </a:r>
          </a:p>
          <a:p>
            <a:r>
              <a:rPr lang="en-US" b="1">
                <a:latin typeface="Calibri" pitchFamily="34" charset="0"/>
              </a:rPr>
              <a:t>ensure data and vertical datum </a:t>
            </a:r>
          </a:p>
          <a:p>
            <a:r>
              <a:rPr lang="en-US" b="1">
                <a:latin typeface="Calibri" pitchFamily="34" charset="0"/>
              </a:rPr>
              <a:t>reference  continuity</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38200" y="152400"/>
            <a:ext cx="7772400" cy="609600"/>
          </a:xfrm>
          <a:prstGeom prst="rect">
            <a:avLst/>
          </a:prstGeom>
        </p:spPr>
        <p:txBody>
          <a:bodyPr/>
          <a:lstStyle/>
          <a:p>
            <a:pPr algn="ctr">
              <a:defRPr/>
            </a:pPr>
            <a:r>
              <a:rPr lang="en-US" sz="3000" b="1" kern="0" dirty="0">
                <a:solidFill>
                  <a:srgbClr val="004F8A"/>
                </a:solidFill>
                <a:ea typeface="+mj-ea"/>
                <a:cs typeface="Arial" pitchFamily="34" charset="0"/>
              </a:rPr>
              <a:t>Geodesy &amp; GPS for </a:t>
            </a:r>
            <a:endParaRPr lang="en-US" sz="3000" b="1" kern="0" dirty="0" smtClean="0">
              <a:solidFill>
                <a:srgbClr val="004F8A"/>
              </a:solidFill>
              <a:ea typeface="+mj-ea"/>
              <a:cs typeface="Arial" pitchFamily="34" charset="0"/>
            </a:endParaRPr>
          </a:p>
          <a:p>
            <a:pPr algn="ctr">
              <a:defRPr/>
            </a:pPr>
            <a:r>
              <a:rPr lang="en-US" sz="3000" b="1" kern="0" dirty="0" smtClean="0">
                <a:solidFill>
                  <a:srgbClr val="004F8A"/>
                </a:solidFill>
                <a:ea typeface="+mj-ea"/>
                <a:cs typeface="Arial" pitchFamily="34" charset="0"/>
              </a:rPr>
              <a:t>Science </a:t>
            </a:r>
            <a:r>
              <a:rPr lang="en-US" sz="3000" b="1" kern="0" dirty="0">
                <a:solidFill>
                  <a:srgbClr val="004F8A"/>
                </a:solidFill>
                <a:ea typeface="+mj-ea"/>
                <a:cs typeface="Arial" pitchFamily="34" charset="0"/>
              </a:rPr>
              <a:t>and Technology</a:t>
            </a:r>
          </a:p>
        </p:txBody>
      </p:sp>
      <p:sp>
        <p:nvSpPr>
          <p:cNvPr id="4" name="Rectangle 3"/>
          <p:cNvSpPr/>
          <p:nvPr/>
        </p:nvSpPr>
        <p:spPr>
          <a:xfrm>
            <a:off x="152400" y="1219200"/>
            <a:ext cx="5638800" cy="2533001"/>
          </a:xfrm>
          <a:prstGeom prst="rect">
            <a:avLst/>
          </a:prstGeom>
        </p:spPr>
        <p:txBody>
          <a:bodyPr>
            <a:spAutoFit/>
          </a:bodyPr>
          <a:lstStyle/>
          <a:p>
            <a:pPr>
              <a:spcBef>
                <a:spcPct val="20000"/>
              </a:spcBef>
              <a:defRPr/>
            </a:pPr>
            <a:r>
              <a:rPr lang="en-US" sz="2200" i="1" kern="0" dirty="0">
                <a:solidFill>
                  <a:schemeClr val="accent1"/>
                </a:solidFill>
                <a:cs typeface="Arial" pitchFamily="34" charset="0"/>
              </a:rPr>
              <a:t>Geodesy</a:t>
            </a:r>
            <a:r>
              <a:rPr lang="en-US" sz="2200" kern="0" dirty="0">
                <a:solidFill>
                  <a:schemeClr val="accent1"/>
                </a:solidFill>
                <a:cs typeface="Arial" pitchFamily="34" charset="0"/>
              </a:rPr>
              <a:t>:</a:t>
            </a:r>
            <a:r>
              <a:rPr lang="en-US" sz="2200" kern="0" dirty="0">
                <a:cs typeface="Arial" pitchFamily="34" charset="0"/>
              </a:rPr>
              <a:t>  The science associated with accurate measurements and representation of the Earth. </a:t>
            </a:r>
            <a:endParaRPr lang="en-US" sz="2200" kern="0" dirty="0" smtClean="0">
              <a:cs typeface="Arial" pitchFamily="34" charset="0"/>
            </a:endParaRPr>
          </a:p>
          <a:p>
            <a:pPr>
              <a:spcBef>
                <a:spcPct val="20000"/>
              </a:spcBef>
              <a:defRPr/>
            </a:pPr>
            <a:endParaRPr lang="en-US" sz="600" kern="0" dirty="0">
              <a:cs typeface="Arial" pitchFamily="34" charset="0"/>
            </a:endParaRPr>
          </a:p>
          <a:p>
            <a:pPr>
              <a:spcBef>
                <a:spcPct val="20000"/>
              </a:spcBef>
              <a:defRPr/>
            </a:pPr>
            <a:r>
              <a:rPr lang="en-US" sz="2200" i="1" kern="0" dirty="0">
                <a:solidFill>
                  <a:schemeClr val="accent1"/>
                </a:solidFill>
                <a:cs typeface="Arial" pitchFamily="34" charset="0"/>
              </a:rPr>
              <a:t>Why</a:t>
            </a:r>
            <a:r>
              <a:rPr lang="en-US" sz="2200" kern="0" dirty="0">
                <a:solidFill>
                  <a:schemeClr val="accent1"/>
                </a:solidFill>
                <a:cs typeface="Arial" pitchFamily="34" charset="0"/>
              </a:rPr>
              <a:t>:</a:t>
            </a:r>
            <a:r>
              <a:rPr lang="en-US" sz="2200" kern="0" dirty="0">
                <a:cs typeface="Arial" pitchFamily="34" charset="0"/>
              </a:rPr>
              <a:t>  The Earth is dynamic, has an irregular surface, and is challenging to measure and model physical processes.</a:t>
            </a:r>
          </a:p>
          <a:p>
            <a:pPr>
              <a:spcBef>
                <a:spcPct val="20000"/>
              </a:spcBef>
              <a:defRPr/>
            </a:pPr>
            <a:endParaRPr lang="en-US" sz="1050" kern="0" dirty="0">
              <a:cs typeface="Arial" pitchFamily="34" charset="0"/>
            </a:endParaRPr>
          </a:p>
        </p:txBody>
      </p:sp>
      <p:pic>
        <p:nvPicPr>
          <p:cNvPr id="3076" name="Picture 10" descr="earthsurface"/>
          <p:cNvPicPr>
            <a:picLocks noChangeAspect="1" noChangeArrowheads="1"/>
          </p:cNvPicPr>
          <p:nvPr/>
        </p:nvPicPr>
        <p:blipFill>
          <a:blip r:embed="rId3" cstate="print"/>
          <a:srcRect/>
          <a:stretch>
            <a:fillRect/>
          </a:stretch>
        </p:blipFill>
        <p:spPr bwMode="auto">
          <a:xfrm>
            <a:off x="5715000" y="1219200"/>
            <a:ext cx="2743200" cy="2581275"/>
          </a:xfrm>
          <a:prstGeom prst="rect">
            <a:avLst/>
          </a:prstGeom>
          <a:noFill/>
          <a:ln w="9525">
            <a:noFill/>
            <a:miter lim="800000"/>
            <a:headEnd/>
            <a:tailEnd/>
          </a:ln>
        </p:spPr>
      </p:pic>
      <p:pic>
        <p:nvPicPr>
          <p:cNvPr id="3077" name="Picture 12" descr="relationships"/>
          <p:cNvPicPr>
            <a:picLocks noChangeAspect="1" noChangeArrowheads="1"/>
          </p:cNvPicPr>
          <p:nvPr/>
        </p:nvPicPr>
        <p:blipFill>
          <a:blip r:embed="rId4" cstate="print"/>
          <a:srcRect/>
          <a:stretch>
            <a:fillRect/>
          </a:stretch>
        </p:blipFill>
        <p:spPr bwMode="auto">
          <a:xfrm>
            <a:off x="5181600" y="3962400"/>
            <a:ext cx="3879850" cy="2176463"/>
          </a:xfrm>
          <a:prstGeom prst="rect">
            <a:avLst/>
          </a:prstGeom>
          <a:noFill/>
          <a:ln w="9525">
            <a:noFill/>
            <a:miter lim="800000"/>
            <a:headEnd/>
            <a:tailEnd/>
          </a:ln>
        </p:spPr>
      </p:pic>
      <p:sp>
        <p:nvSpPr>
          <p:cNvPr id="7" name="Rectangle 6"/>
          <p:cNvSpPr txBox="1">
            <a:spLocks noChangeArrowheads="1"/>
          </p:cNvSpPr>
          <p:nvPr/>
        </p:nvSpPr>
        <p:spPr>
          <a:xfrm>
            <a:off x="187036" y="3560618"/>
            <a:ext cx="5181600" cy="3124200"/>
          </a:xfrm>
          <a:prstGeom prst="rect">
            <a:avLst/>
          </a:prstGeom>
          <a:noFill/>
        </p:spPr>
        <p:txBody>
          <a:bodyPr/>
          <a:lstStyle/>
          <a:p>
            <a:pPr>
              <a:spcBef>
                <a:spcPct val="20000"/>
              </a:spcBef>
              <a:defRPr/>
            </a:pPr>
            <a:r>
              <a:rPr lang="en-US" sz="2200" i="1" kern="0" dirty="0">
                <a:solidFill>
                  <a:schemeClr val="accent1"/>
                </a:solidFill>
                <a:cs typeface="Arial" pitchFamily="34" charset="0"/>
              </a:rPr>
              <a:t>Processes</a:t>
            </a:r>
            <a:r>
              <a:rPr lang="en-US" sz="2200" kern="0" dirty="0">
                <a:solidFill>
                  <a:schemeClr val="accent1"/>
                </a:solidFill>
                <a:cs typeface="Arial" pitchFamily="34" charset="0"/>
              </a:rPr>
              <a:t>:</a:t>
            </a:r>
            <a:r>
              <a:rPr lang="en-US" sz="2200" kern="0" dirty="0">
                <a:cs typeface="Arial" pitchFamily="34" charset="0"/>
              </a:rPr>
              <a:t>  To study static and dynamic processes such as crustal motion, tides, sea level change, positions and the </a:t>
            </a:r>
            <a:r>
              <a:rPr lang="en-US" sz="2200" kern="0" dirty="0" err="1">
                <a:cs typeface="Arial" pitchFamily="34" charset="0"/>
              </a:rPr>
              <a:t>geoid</a:t>
            </a:r>
            <a:r>
              <a:rPr lang="en-US" sz="2200" kern="0" dirty="0">
                <a:cs typeface="Arial" pitchFamily="34" charset="0"/>
              </a:rPr>
              <a:t>, geodesists use sophisticated techniques (GPS, SLR, Airborne </a:t>
            </a:r>
            <a:r>
              <a:rPr lang="en-US" sz="2200" kern="0" dirty="0" err="1">
                <a:cs typeface="Arial" pitchFamily="34" charset="0"/>
              </a:rPr>
              <a:t>Gravimetry</a:t>
            </a:r>
            <a:r>
              <a:rPr lang="en-US" sz="2200" kern="0" dirty="0">
                <a:cs typeface="Arial" pitchFamily="34" charset="0"/>
              </a:rPr>
              <a:t>) to define latitude, longitude, </a:t>
            </a:r>
            <a:r>
              <a:rPr lang="en-US" sz="2200" kern="0" dirty="0" err="1" smtClean="0">
                <a:cs typeface="Arial" pitchFamily="34" charset="0"/>
              </a:rPr>
              <a:t>orthometric</a:t>
            </a:r>
            <a:r>
              <a:rPr lang="en-US" sz="2200" kern="0" dirty="0" smtClean="0">
                <a:cs typeface="Arial" pitchFamily="34" charset="0"/>
              </a:rPr>
              <a:t>, </a:t>
            </a:r>
            <a:r>
              <a:rPr lang="en-US" sz="2200" kern="0" dirty="0" err="1" smtClean="0">
                <a:cs typeface="Arial" pitchFamily="34" charset="0"/>
              </a:rPr>
              <a:t>geoidal</a:t>
            </a:r>
            <a:r>
              <a:rPr lang="en-US" sz="2200" kern="0" dirty="0" smtClean="0">
                <a:cs typeface="Arial" pitchFamily="34" charset="0"/>
              </a:rPr>
              <a:t>, </a:t>
            </a:r>
            <a:r>
              <a:rPr lang="en-US" sz="2200" kern="0" dirty="0">
                <a:cs typeface="Arial" pitchFamily="34" charset="0"/>
              </a:rPr>
              <a:t>and ellipsoid heights as well as establishing global and national coordinate systems.</a:t>
            </a:r>
            <a:endParaRPr lang="en-US" sz="1600" kern="0" dirty="0">
              <a:cs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990600" y="0"/>
            <a:ext cx="7162800" cy="609600"/>
          </a:xfrm>
          <a:prstGeom prst="rect">
            <a:avLst/>
          </a:prstGeom>
        </p:spPr>
        <p:txBody>
          <a:bodyPr/>
          <a:lstStyle/>
          <a:p>
            <a:pPr algn="ctr">
              <a:defRPr/>
            </a:pPr>
            <a:r>
              <a:rPr lang="en-US" sz="3000" b="1" kern="0" dirty="0">
                <a:solidFill>
                  <a:srgbClr val="004F8A"/>
                </a:solidFill>
                <a:ea typeface="+mj-ea"/>
                <a:cs typeface="Arial" pitchFamily="34" charset="0"/>
              </a:rPr>
              <a:t>Accurate Positioning </a:t>
            </a:r>
            <a:endParaRPr lang="en-US" sz="3000" b="1" kern="0" dirty="0" smtClean="0">
              <a:solidFill>
                <a:srgbClr val="004F8A"/>
              </a:solidFill>
              <a:ea typeface="+mj-ea"/>
              <a:cs typeface="Arial" pitchFamily="34" charset="0"/>
            </a:endParaRPr>
          </a:p>
          <a:p>
            <a:pPr algn="ctr">
              <a:defRPr/>
            </a:pPr>
            <a:r>
              <a:rPr lang="en-US" sz="3000" b="1" kern="0" dirty="0" smtClean="0">
                <a:solidFill>
                  <a:srgbClr val="004F8A"/>
                </a:solidFill>
                <a:ea typeface="+mj-ea"/>
                <a:cs typeface="Arial" pitchFamily="34" charset="0"/>
              </a:rPr>
              <a:t>for </a:t>
            </a:r>
            <a:r>
              <a:rPr lang="en-US" sz="3000" b="1" kern="0" dirty="0">
                <a:solidFill>
                  <a:srgbClr val="004F8A"/>
                </a:solidFill>
                <a:ea typeface="+mj-ea"/>
                <a:cs typeface="Arial" pitchFamily="34" charset="0"/>
              </a:rPr>
              <a:t>Many Applications</a:t>
            </a:r>
          </a:p>
        </p:txBody>
      </p:sp>
      <p:pic>
        <p:nvPicPr>
          <p:cNvPr id="4099" name="Picture 1029" descr="htdp2"/>
          <p:cNvPicPr>
            <a:picLocks noChangeAspect="1" noChangeArrowheads="1"/>
          </p:cNvPicPr>
          <p:nvPr/>
        </p:nvPicPr>
        <p:blipFill>
          <a:blip r:embed="rId3" cstate="print"/>
          <a:srcRect l="4347" t="6750" r="33521"/>
          <a:stretch>
            <a:fillRect/>
          </a:stretch>
        </p:blipFill>
        <p:spPr bwMode="auto">
          <a:xfrm>
            <a:off x="228600" y="2514600"/>
            <a:ext cx="2743200" cy="3771900"/>
          </a:xfrm>
          <a:prstGeom prst="rect">
            <a:avLst/>
          </a:prstGeom>
          <a:noFill/>
          <a:ln w="9525">
            <a:solidFill>
              <a:schemeClr val="tx1"/>
            </a:solidFill>
            <a:miter lim="800000"/>
            <a:headEnd/>
            <a:tailEnd/>
          </a:ln>
        </p:spPr>
      </p:pic>
      <p:pic>
        <p:nvPicPr>
          <p:cNvPr id="4100" name="Picture 4" descr="nam_dual_surfall.jpg"/>
          <p:cNvPicPr>
            <a:picLocks noChangeAspect="1"/>
          </p:cNvPicPr>
          <p:nvPr/>
        </p:nvPicPr>
        <p:blipFill>
          <a:blip r:embed="rId4" cstate="print"/>
          <a:srcRect l="22562" t="34770" b="4346"/>
          <a:stretch>
            <a:fillRect/>
          </a:stretch>
        </p:blipFill>
        <p:spPr bwMode="auto">
          <a:xfrm>
            <a:off x="3276600" y="2057400"/>
            <a:ext cx="5486400" cy="2986088"/>
          </a:xfrm>
          <a:prstGeom prst="rect">
            <a:avLst/>
          </a:prstGeom>
          <a:noFill/>
          <a:ln w="9525">
            <a:noFill/>
            <a:miter lim="800000"/>
            <a:headEnd/>
            <a:tailEnd/>
          </a:ln>
        </p:spPr>
      </p:pic>
      <p:sp>
        <p:nvSpPr>
          <p:cNvPr id="11" name="Rectangle 10"/>
          <p:cNvSpPr/>
          <p:nvPr/>
        </p:nvSpPr>
        <p:spPr>
          <a:xfrm>
            <a:off x="381000" y="990600"/>
            <a:ext cx="8382000" cy="1446550"/>
          </a:xfrm>
          <a:prstGeom prst="rect">
            <a:avLst/>
          </a:prstGeom>
        </p:spPr>
        <p:txBody>
          <a:bodyPr>
            <a:spAutoFit/>
          </a:bodyPr>
          <a:lstStyle/>
          <a:p>
            <a:pPr>
              <a:defRPr/>
            </a:pPr>
            <a:r>
              <a:rPr lang="en-US" sz="2200" b="1" i="1" kern="0" dirty="0">
                <a:solidFill>
                  <a:schemeClr val="accent1"/>
                </a:solidFill>
                <a:cs typeface="Arial" pitchFamily="34" charset="0"/>
              </a:rPr>
              <a:t>Monitoring</a:t>
            </a:r>
            <a:r>
              <a:rPr lang="en-US" sz="2200" b="1" kern="0" dirty="0">
                <a:solidFill>
                  <a:schemeClr val="accent1"/>
                </a:solidFill>
                <a:cs typeface="Arial" pitchFamily="34" charset="0"/>
              </a:rPr>
              <a:t>:</a:t>
            </a:r>
            <a:r>
              <a:rPr lang="en-US" sz="2200" kern="0" dirty="0">
                <a:solidFill>
                  <a:schemeClr val="accent1"/>
                </a:solidFill>
                <a:cs typeface="Arial" pitchFamily="34" charset="0"/>
              </a:rPr>
              <a:t>  </a:t>
            </a:r>
            <a:r>
              <a:rPr lang="en-US" sz="2200" kern="0" dirty="0">
                <a:cs typeface="Arial" pitchFamily="34" charset="0"/>
              </a:rPr>
              <a:t>Points (control) established on any coordinate system often move with time.  Long term monitoring with GPS provides the necessary data for accurate decision making and forecasting.</a:t>
            </a:r>
            <a:endParaRPr lang="en-US" sz="2200" dirty="0"/>
          </a:p>
        </p:txBody>
      </p:sp>
      <p:pic>
        <p:nvPicPr>
          <p:cNvPr id="4102" name="Picture 7" descr="RSD Dauphin Island.JPG"/>
          <p:cNvPicPr>
            <a:picLocks noChangeAspect="1"/>
          </p:cNvPicPr>
          <p:nvPr/>
        </p:nvPicPr>
        <p:blipFill>
          <a:blip r:embed="rId5" cstate="print"/>
          <a:srcRect t="20428" b="6940"/>
          <a:stretch>
            <a:fillRect/>
          </a:stretch>
        </p:blipFill>
        <p:spPr bwMode="auto">
          <a:xfrm>
            <a:off x="3124200" y="5105400"/>
            <a:ext cx="3886200" cy="1600200"/>
          </a:xfrm>
          <a:prstGeom prst="rect">
            <a:avLst/>
          </a:prstGeom>
          <a:noFill/>
          <a:ln w="9525">
            <a:solidFill>
              <a:schemeClr val="tx1"/>
            </a:solidFill>
            <a:miter lim="800000"/>
            <a:headEnd/>
            <a:tailEnd/>
          </a:ln>
        </p:spPr>
      </p:pic>
      <p:pic>
        <p:nvPicPr>
          <p:cNvPr id="4103" name="Picture 3" descr="Coastal inundation.JPG"/>
          <p:cNvPicPr>
            <a:picLocks noChangeAspect="1"/>
          </p:cNvPicPr>
          <p:nvPr/>
        </p:nvPicPr>
        <p:blipFill>
          <a:blip r:embed="rId6" cstate="print"/>
          <a:srcRect l="18182" r="9091" b="1527"/>
          <a:stretch>
            <a:fillRect/>
          </a:stretch>
        </p:blipFill>
        <p:spPr bwMode="auto">
          <a:xfrm>
            <a:off x="7239000" y="5181600"/>
            <a:ext cx="1524000" cy="1481138"/>
          </a:xfrm>
          <a:prstGeom prst="rect">
            <a:avLst/>
          </a:prstGeom>
          <a:noFill/>
          <a:ln w="9525">
            <a:solidFill>
              <a:schemeClr val="tx1"/>
            </a:solidFill>
            <a:miter lim="800000"/>
            <a:headEnd/>
            <a:tailEnd/>
          </a:ln>
        </p:spPr>
      </p:pic>
      <p:sp>
        <p:nvSpPr>
          <p:cNvPr id="4104" name="TextBox 5"/>
          <p:cNvSpPr txBox="1">
            <a:spLocks noChangeArrowheads="1"/>
          </p:cNvSpPr>
          <p:nvPr/>
        </p:nvSpPr>
        <p:spPr bwMode="auto">
          <a:xfrm>
            <a:off x="7391400" y="5943600"/>
            <a:ext cx="1235075" cy="739775"/>
          </a:xfrm>
          <a:prstGeom prst="rect">
            <a:avLst/>
          </a:prstGeom>
          <a:noFill/>
          <a:ln w="9525">
            <a:noFill/>
            <a:miter lim="800000"/>
            <a:headEnd/>
            <a:tailEnd/>
          </a:ln>
        </p:spPr>
        <p:txBody>
          <a:bodyPr>
            <a:spAutoFit/>
          </a:bodyPr>
          <a:lstStyle/>
          <a:p>
            <a:pPr algn="ctr"/>
            <a:r>
              <a:rPr lang="en-US" sz="1400" b="1"/>
              <a:t>Benchmark set at 0.2m (1980)</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073150" y="-6350"/>
            <a:ext cx="7162800" cy="844550"/>
          </a:xfrm>
          <a:prstGeom prst="rect">
            <a:avLst/>
          </a:prstGeom>
        </p:spPr>
        <p:txBody>
          <a:bodyPr/>
          <a:lstStyle/>
          <a:p>
            <a:pPr algn="ctr">
              <a:defRPr/>
            </a:pPr>
            <a:r>
              <a:rPr lang="en-US" sz="3000" b="1" kern="0" dirty="0">
                <a:solidFill>
                  <a:srgbClr val="004F8A"/>
                </a:solidFill>
                <a:ea typeface="+mj-ea"/>
                <a:cs typeface="Arial" pitchFamily="34" charset="0"/>
              </a:rPr>
              <a:t>NGS Provides the </a:t>
            </a:r>
          </a:p>
          <a:p>
            <a:pPr algn="ctr">
              <a:defRPr/>
            </a:pPr>
            <a:r>
              <a:rPr lang="en-US" sz="3000" b="1" kern="0" dirty="0">
                <a:solidFill>
                  <a:srgbClr val="004F8A"/>
                </a:solidFill>
                <a:ea typeface="+mj-ea"/>
                <a:cs typeface="Arial" pitchFamily="34" charset="0"/>
              </a:rPr>
              <a:t>Geospatial Infrastructure</a:t>
            </a:r>
          </a:p>
        </p:txBody>
      </p:sp>
      <p:grpSp>
        <p:nvGrpSpPr>
          <p:cNvPr id="7171" name="Group 3"/>
          <p:cNvGrpSpPr>
            <a:grpSpLocks/>
          </p:cNvGrpSpPr>
          <p:nvPr/>
        </p:nvGrpSpPr>
        <p:grpSpPr bwMode="auto">
          <a:xfrm>
            <a:off x="228600" y="1447800"/>
            <a:ext cx="4856163" cy="2058988"/>
            <a:chOff x="864" y="960"/>
            <a:chExt cx="5251" cy="2498"/>
          </a:xfrm>
        </p:grpSpPr>
        <p:grpSp>
          <p:nvGrpSpPr>
            <p:cNvPr id="7198" name="Group 4"/>
            <p:cNvGrpSpPr>
              <a:grpSpLocks/>
            </p:cNvGrpSpPr>
            <p:nvPr/>
          </p:nvGrpSpPr>
          <p:grpSpPr bwMode="auto">
            <a:xfrm>
              <a:off x="930" y="2717"/>
              <a:ext cx="5185" cy="741"/>
              <a:chOff x="182" y="2948"/>
              <a:chExt cx="3000" cy="689"/>
            </a:xfrm>
          </p:grpSpPr>
          <p:grpSp>
            <p:nvGrpSpPr>
              <p:cNvPr id="7214" name="Group 5"/>
              <p:cNvGrpSpPr>
                <a:grpSpLocks/>
              </p:cNvGrpSpPr>
              <p:nvPr/>
            </p:nvGrpSpPr>
            <p:grpSpPr bwMode="auto">
              <a:xfrm>
                <a:off x="182" y="2997"/>
                <a:ext cx="1462" cy="640"/>
                <a:chOff x="960" y="2112"/>
                <a:chExt cx="2479" cy="912"/>
              </a:xfrm>
            </p:grpSpPr>
            <p:sp>
              <p:nvSpPr>
                <p:cNvPr id="7216" name="AutoShape 6"/>
                <p:cNvSpPr>
                  <a:spLocks noChangeArrowheads="1"/>
                </p:cNvSpPr>
                <p:nvPr/>
              </p:nvSpPr>
              <p:spPr bwMode="auto">
                <a:xfrm>
                  <a:off x="960" y="2112"/>
                  <a:ext cx="2479" cy="912"/>
                </a:xfrm>
                <a:prstGeom prst="diamond">
                  <a:avLst/>
                </a:prstGeom>
                <a:solidFill>
                  <a:srgbClr val="FFFFCC"/>
                </a:solidFill>
                <a:ln w="15875">
                  <a:solidFill>
                    <a:schemeClr val="tx1"/>
                  </a:solidFill>
                  <a:miter lim="800000"/>
                  <a:headEnd/>
                  <a:tailEnd/>
                </a:ln>
              </p:spPr>
              <p:txBody>
                <a:bodyPr wrap="none" anchor="ctr"/>
                <a:lstStyle/>
                <a:p>
                  <a:pPr algn="ctr"/>
                  <a:endParaRPr lang="en-US"/>
                </a:p>
              </p:txBody>
            </p:sp>
            <p:sp>
              <p:nvSpPr>
                <p:cNvPr id="7217" name="AutoShape 7"/>
                <p:cNvSpPr>
                  <a:spLocks noChangeArrowheads="1"/>
                </p:cNvSpPr>
                <p:nvPr/>
              </p:nvSpPr>
              <p:spPr bwMode="auto">
                <a:xfrm>
                  <a:off x="1428" y="2480"/>
                  <a:ext cx="203" cy="141"/>
                </a:xfrm>
                <a:prstGeom prst="triangle">
                  <a:avLst>
                    <a:gd name="adj" fmla="val 50000"/>
                  </a:avLst>
                </a:prstGeom>
                <a:solidFill>
                  <a:schemeClr val="bg2"/>
                </a:solidFill>
                <a:ln w="15875">
                  <a:solidFill>
                    <a:schemeClr val="bg2"/>
                  </a:solidFill>
                  <a:miter lim="800000"/>
                  <a:headEnd/>
                  <a:tailEnd/>
                </a:ln>
              </p:spPr>
              <p:txBody>
                <a:bodyPr vert="eaVert" wrap="none" anchor="ctr"/>
                <a:lstStyle/>
                <a:p>
                  <a:pPr algn="ctr"/>
                  <a:endParaRPr lang="en-US"/>
                </a:p>
              </p:txBody>
            </p:sp>
            <p:sp>
              <p:nvSpPr>
                <p:cNvPr id="7218" name="AutoShape 8"/>
                <p:cNvSpPr>
                  <a:spLocks noChangeArrowheads="1"/>
                </p:cNvSpPr>
                <p:nvPr/>
              </p:nvSpPr>
              <p:spPr bwMode="auto">
                <a:xfrm>
                  <a:off x="1991" y="2691"/>
                  <a:ext cx="203" cy="140"/>
                </a:xfrm>
                <a:prstGeom prst="triangle">
                  <a:avLst>
                    <a:gd name="adj" fmla="val 50000"/>
                  </a:avLst>
                </a:prstGeom>
                <a:solidFill>
                  <a:schemeClr val="bg2"/>
                </a:solidFill>
                <a:ln w="15875">
                  <a:solidFill>
                    <a:schemeClr val="bg2"/>
                  </a:solidFill>
                  <a:miter lim="800000"/>
                  <a:headEnd/>
                  <a:tailEnd/>
                </a:ln>
              </p:spPr>
              <p:txBody>
                <a:bodyPr vert="eaVert" wrap="none" anchor="ctr"/>
                <a:lstStyle/>
                <a:p>
                  <a:pPr algn="ctr"/>
                  <a:endParaRPr lang="en-US"/>
                </a:p>
              </p:txBody>
            </p:sp>
            <p:sp>
              <p:nvSpPr>
                <p:cNvPr id="7219" name="AutoShape 9"/>
                <p:cNvSpPr>
                  <a:spLocks noChangeArrowheads="1"/>
                </p:cNvSpPr>
                <p:nvPr/>
              </p:nvSpPr>
              <p:spPr bwMode="auto">
                <a:xfrm>
                  <a:off x="2834" y="2480"/>
                  <a:ext cx="202" cy="141"/>
                </a:xfrm>
                <a:prstGeom prst="triangle">
                  <a:avLst>
                    <a:gd name="adj" fmla="val 50000"/>
                  </a:avLst>
                </a:prstGeom>
                <a:solidFill>
                  <a:schemeClr val="bg2"/>
                </a:solidFill>
                <a:ln w="15875">
                  <a:solidFill>
                    <a:schemeClr val="bg2"/>
                  </a:solidFill>
                  <a:miter lim="800000"/>
                  <a:headEnd/>
                  <a:tailEnd/>
                </a:ln>
              </p:spPr>
              <p:txBody>
                <a:bodyPr vert="eaVert" wrap="none" anchor="ctr"/>
                <a:lstStyle/>
                <a:p>
                  <a:pPr algn="ctr"/>
                  <a:endParaRPr lang="en-US"/>
                </a:p>
              </p:txBody>
            </p:sp>
            <p:sp>
              <p:nvSpPr>
                <p:cNvPr id="7220" name="AutoShape 10"/>
                <p:cNvSpPr>
                  <a:spLocks noChangeArrowheads="1"/>
                </p:cNvSpPr>
                <p:nvPr/>
              </p:nvSpPr>
              <p:spPr bwMode="auto">
                <a:xfrm>
                  <a:off x="2365" y="2638"/>
                  <a:ext cx="202" cy="140"/>
                </a:xfrm>
                <a:prstGeom prst="triangle">
                  <a:avLst>
                    <a:gd name="adj" fmla="val 50000"/>
                  </a:avLst>
                </a:prstGeom>
                <a:solidFill>
                  <a:schemeClr val="bg2"/>
                </a:solidFill>
                <a:ln w="15875">
                  <a:solidFill>
                    <a:schemeClr val="bg2"/>
                  </a:solidFill>
                  <a:miter lim="800000"/>
                  <a:headEnd/>
                  <a:tailEnd/>
                </a:ln>
              </p:spPr>
              <p:txBody>
                <a:bodyPr vert="eaVert" wrap="none" anchor="ctr"/>
                <a:lstStyle/>
                <a:p>
                  <a:pPr algn="ctr"/>
                  <a:endParaRPr lang="en-US"/>
                </a:p>
              </p:txBody>
            </p:sp>
          </p:grpSp>
          <p:sp>
            <p:nvSpPr>
              <p:cNvPr id="7215" name="Text Box 11"/>
              <p:cNvSpPr txBox="1">
                <a:spLocks noChangeArrowheads="1"/>
              </p:cNvSpPr>
              <p:nvPr/>
            </p:nvSpPr>
            <p:spPr bwMode="auto">
              <a:xfrm>
                <a:off x="1717" y="2948"/>
                <a:ext cx="1465" cy="451"/>
              </a:xfrm>
              <a:prstGeom prst="rect">
                <a:avLst/>
              </a:prstGeom>
              <a:noFill/>
              <a:ln w="9525">
                <a:noFill/>
                <a:miter lim="800000"/>
                <a:headEnd/>
                <a:tailEnd/>
              </a:ln>
            </p:spPr>
            <p:txBody>
              <a:bodyPr anchor="ctr">
                <a:spAutoFit/>
              </a:bodyPr>
              <a:lstStyle/>
              <a:p>
                <a:pPr eaLnBrk="0" hangingPunct="0"/>
                <a:r>
                  <a:rPr lang="en-US" b="1">
                    <a:solidFill>
                      <a:srgbClr val="FF0000"/>
                    </a:solidFill>
                    <a:cs typeface="Arial" charset="0"/>
                  </a:rPr>
                  <a:t>Geodetic</a:t>
                </a:r>
                <a:r>
                  <a:rPr lang="en-US" sz="2000" b="1">
                    <a:solidFill>
                      <a:srgbClr val="FF0000"/>
                    </a:solidFill>
                    <a:cs typeface="Arial" charset="0"/>
                  </a:rPr>
                  <a:t> </a:t>
                </a:r>
                <a:r>
                  <a:rPr lang="en-US" b="1">
                    <a:solidFill>
                      <a:srgbClr val="FF0000"/>
                    </a:solidFill>
                    <a:cs typeface="Arial" charset="0"/>
                  </a:rPr>
                  <a:t>Control</a:t>
                </a:r>
              </a:p>
            </p:txBody>
          </p:sp>
        </p:grpSp>
        <p:sp>
          <p:nvSpPr>
            <p:cNvPr id="7199" name="AutoShape 13" descr="DOQQ"/>
            <p:cNvSpPr>
              <a:spLocks noChangeArrowheads="1"/>
            </p:cNvSpPr>
            <p:nvPr/>
          </p:nvSpPr>
          <p:spPr bwMode="auto">
            <a:xfrm>
              <a:off x="864" y="2522"/>
              <a:ext cx="2589" cy="628"/>
            </a:xfrm>
            <a:prstGeom prst="diamond">
              <a:avLst/>
            </a:prstGeom>
            <a:blipFill dpi="0" rotWithShape="0">
              <a:blip r:embed="rId3" cstate="print"/>
              <a:srcRect/>
              <a:stretch>
                <a:fillRect/>
              </a:stretch>
            </a:blipFill>
            <a:ln w="15875">
              <a:solidFill>
                <a:schemeClr val="tx1"/>
              </a:solidFill>
              <a:miter lim="800000"/>
              <a:headEnd/>
              <a:tailEnd/>
            </a:ln>
          </p:spPr>
          <p:txBody>
            <a:bodyPr wrap="none" anchor="ctr"/>
            <a:lstStyle/>
            <a:p>
              <a:pPr algn="ctr"/>
              <a:endParaRPr lang="en-US"/>
            </a:p>
          </p:txBody>
        </p:sp>
        <p:grpSp>
          <p:nvGrpSpPr>
            <p:cNvPr id="7200" name="Group 15"/>
            <p:cNvGrpSpPr>
              <a:grpSpLocks/>
            </p:cNvGrpSpPr>
            <p:nvPr/>
          </p:nvGrpSpPr>
          <p:grpSpPr bwMode="auto">
            <a:xfrm>
              <a:off x="864" y="2187"/>
              <a:ext cx="3454" cy="628"/>
              <a:chOff x="960" y="2768"/>
              <a:chExt cx="3389" cy="832"/>
            </a:xfrm>
          </p:grpSpPr>
          <p:sp>
            <p:nvSpPr>
              <p:cNvPr id="7212" name="AutoShape 16" descr="HILSHD"/>
              <p:cNvSpPr>
                <a:spLocks noChangeArrowheads="1"/>
              </p:cNvSpPr>
              <p:nvPr/>
            </p:nvSpPr>
            <p:spPr bwMode="auto">
              <a:xfrm>
                <a:off x="960" y="2768"/>
                <a:ext cx="2540" cy="832"/>
              </a:xfrm>
              <a:prstGeom prst="diamond">
                <a:avLst/>
              </a:prstGeom>
              <a:blipFill dpi="0" rotWithShape="0">
                <a:blip r:embed="rId4" cstate="print"/>
                <a:srcRect/>
                <a:stretch>
                  <a:fillRect/>
                </a:stretch>
              </a:blipFill>
              <a:ln w="15875">
                <a:solidFill>
                  <a:schemeClr val="tx1"/>
                </a:solidFill>
                <a:miter lim="800000"/>
                <a:headEnd/>
                <a:tailEnd/>
              </a:ln>
            </p:spPr>
            <p:txBody>
              <a:bodyPr wrap="none" anchor="ctr"/>
              <a:lstStyle/>
              <a:p>
                <a:pPr algn="ctr"/>
                <a:endParaRPr lang="en-US"/>
              </a:p>
            </p:txBody>
          </p:sp>
          <p:sp>
            <p:nvSpPr>
              <p:cNvPr id="7213" name="Text Box 17"/>
              <p:cNvSpPr txBox="1">
                <a:spLocks noChangeArrowheads="1"/>
              </p:cNvSpPr>
              <p:nvPr/>
            </p:nvSpPr>
            <p:spPr bwMode="auto">
              <a:xfrm>
                <a:off x="3641" y="3134"/>
                <a:ext cx="708" cy="272"/>
              </a:xfrm>
              <a:prstGeom prst="rect">
                <a:avLst/>
              </a:prstGeom>
              <a:noFill/>
              <a:ln w="9525">
                <a:noFill/>
                <a:miter lim="800000"/>
                <a:headEnd/>
                <a:tailEnd/>
              </a:ln>
            </p:spPr>
            <p:txBody>
              <a:bodyPr wrap="none" anchor="ctr">
                <a:spAutoFit/>
              </a:bodyPr>
              <a:lstStyle/>
              <a:p>
                <a:pPr eaLnBrk="0" hangingPunct="0"/>
                <a:r>
                  <a:rPr lang="en-US" sz="1600" b="1">
                    <a:cs typeface="Arial" charset="0"/>
                  </a:rPr>
                  <a:t>Elevation</a:t>
                </a:r>
                <a:r>
                  <a:rPr lang="en-US" b="1">
                    <a:cs typeface="Arial" charset="0"/>
                  </a:rPr>
                  <a:t> </a:t>
                </a:r>
                <a:r>
                  <a:rPr lang="en-US" b="1">
                    <a:solidFill>
                      <a:schemeClr val="bg1"/>
                    </a:solidFill>
                    <a:cs typeface="Arial" charset="0"/>
                  </a:rPr>
                  <a:t> </a:t>
                </a:r>
              </a:p>
            </p:txBody>
          </p:sp>
        </p:grpSp>
        <p:sp>
          <p:nvSpPr>
            <p:cNvPr id="7201" name="Text Box 18"/>
            <p:cNvSpPr txBox="1">
              <a:spLocks noChangeArrowheads="1"/>
            </p:cNvSpPr>
            <p:nvPr/>
          </p:nvSpPr>
          <p:spPr bwMode="auto">
            <a:xfrm>
              <a:off x="3600" y="2084"/>
              <a:ext cx="1076" cy="288"/>
            </a:xfrm>
            <a:prstGeom prst="rect">
              <a:avLst/>
            </a:prstGeom>
            <a:noFill/>
            <a:ln w="9525">
              <a:noFill/>
              <a:miter lim="800000"/>
              <a:headEnd/>
              <a:tailEnd/>
            </a:ln>
          </p:spPr>
          <p:txBody>
            <a:bodyPr wrap="none" anchor="ctr">
              <a:spAutoFit/>
            </a:bodyPr>
            <a:lstStyle/>
            <a:p>
              <a:pPr eaLnBrk="0" hangingPunct="0"/>
              <a:r>
                <a:rPr lang="en-US" b="1">
                  <a:cs typeface="Arial" charset="0"/>
                </a:rPr>
                <a:t>Boundaries </a:t>
              </a:r>
            </a:p>
          </p:txBody>
        </p:sp>
        <p:sp>
          <p:nvSpPr>
            <p:cNvPr id="7202" name="AutoShape 19" descr="ADM"/>
            <p:cNvSpPr>
              <a:spLocks noChangeArrowheads="1"/>
            </p:cNvSpPr>
            <p:nvPr/>
          </p:nvSpPr>
          <p:spPr bwMode="auto">
            <a:xfrm>
              <a:off x="864" y="1879"/>
              <a:ext cx="2589" cy="645"/>
            </a:xfrm>
            <a:prstGeom prst="diamond">
              <a:avLst/>
            </a:prstGeom>
            <a:blipFill dpi="0" rotWithShape="0">
              <a:blip r:embed="rId5" cstate="print"/>
              <a:srcRect/>
              <a:stretch>
                <a:fillRect/>
              </a:stretch>
            </a:blipFill>
            <a:ln w="15875">
              <a:solidFill>
                <a:schemeClr val="tx1"/>
              </a:solidFill>
              <a:miter lim="800000"/>
              <a:headEnd/>
              <a:tailEnd/>
            </a:ln>
          </p:spPr>
          <p:txBody>
            <a:bodyPr wrap="none" anchor="ctr"/>
            <a:lstStyle/>
            <a:p>
              <a:pPr algn="ctr"/>
              <a:endParaRPr lang="en-US"/>
            </a:p>
          </p:txBody>
        </p:sp>
        <p:grpSp>
          <p:nvGrpSpPr>
            <p:cNvPr id="7203" name="Group 20"/>
            <p:cNvGrpSpPr>
              <a:grpSpLocks/>
            </p:cNvGrpSpPr>
            <p:nvPr/>
          </p:nvGrpSpPr>
          <p:grpSpPr bwMode="auto">
            <a:xfrm>
              <a:off x="864" y="1656"/>
              <a:ext cx="4047" cy="627"/>
              <a:chOff x="960" y="1712"/>
              <a:chExt cx="3972" cy="832"/>
            </a:xfrm>
          </p:grpSpPr>
          <p:sp>
            <p:nvSpPr>
              <p:cNvPr id="7210" name="Text Box 21"/>
              <p:cNvSpPr txBox="1">
                <a:spLocks noChangeArrowheads="1"/>
              </p:cNvSpPr>
              <p:nvPr/>
            </p:nvSpPr>
            <p:spPr bwMode="auto">
              <a:xfrm>
                <a:off x="3604" y="1878"/>
                <a:ext cx="1328" cy="382"/>
              </a:xfrm>
              <a:prstGeom prst="rect">
                <a:avLst/>
              </a:prstGeom>
              <a:noFill/>
              <a:ln w="9525">
                <a:noFill/>
                <a:miter lim="800000"/>
                <a:headEnd/>
                <a:tailEnd/>
              </a:ln>
            </p:spPr>
            <p:txBody>
              <a:bodyPr wrap="none" anchor="ctr">
                <a:spAutoFit/>
              </a:bodyPr>
              <a:lstStyle/>
              <a:p>
                <a:pPr eaLnBrk="0" hangingPunct="0"/>
                <a:r>
                  <a:rPr lang="en-US" b="1">
                    <a:cs typeface="Arial" charset="0"/>
                  </a:rPr>
                  <a:t>Surface Waters</a:t>
                </a:r>
                <a:r>
                  <a:rPr lang="en-US" b="1">
                    <a:solidFill>
                      <a:schemeClr val="bg1"/>
                    </a:solidFill>
                    <a:cs typeface="Arial" charset="0"/>
                  </a:rPr>
                  <a:t> </a:t>
                </a:r>
              </a:p>
            </p:txBody>
          </p:sp>
          <p:sp>
            <p:nvSpPr>
              <p:cNvPr id="7211" name="AutoShape 22" descr="STM"/>
              <p:cNvSpPr>
                <a:spLocks noChangeArrowheads="1"/>
              </p:cNvSpPr>
              <p:nvPr/>
            </p:nvSpPr>
            <p:spPr bwMode="auto">
              <a:xfrm>
                <a:off x="960" y="1712"/>
                <a:ext cx="2540" cy="832"/>
              </a:xfrm>
              <a:prstGeom prst="diamond">
                <a:avLst/>
              </a:prstGeom>
              <a:blipFill dpi="0" rotWithShape="0">
                <a:blip r:embed="rId6" cstate="print"/>
                <a:srcRect/>
                <a:stretch>
                  <a:fillRect/>
                </a:stretch>
              </a:blipFill>
              <a:ln w="15875">
                <a:solidFill>
                  <a:schemeClr val="tx1"/>
                </a:solidFill>
                <a:miter lim="800000"/>
                <a:headEnd/>
                <a:tailEnd/>
              </a:ln>
            </p:spPr>
            <p:txBody>
              <a:bodyPr wrap="none" anchor="ctr"/>
              <a:lstStyle/>
              <a:p>
                <a:pPr algn="ctr"/>
                <a:endParaRPr lang="en-US"/>
              </a:p>
            </p:txBody>
          </p:sp>
        </p:grpSp>
        <p:grpSp>
          <p:nvGrpSpPr>
            <p:cNvPr id="7204" name="Group 23"/>
            <p:cNvGrpSpPr>
              <a:grpSpLocks/>
            </p:cNvGrpSpPr>
            <p:nvPr/>
          </p:nvGrpSpPr>
          <p:grpSpPr bwMode="auto">
            <a:xfrm>
              <a:off x="864" y="1334"/>
              <a:ext cx="4773" cy="646"/>
              <a:chOff x="960" y="1296"/>
              <a:chExt cx="4681" cy="832"/>
            </a:xfrm>
          </p:grpSpPr>
          <p:sp>
            <p:nvSpPr>
              <p:cNvPr id="7208" name="Text Box 24"/>
              <p:cNvSpPr txBox="1">
                <a:spLocks noChangeArrowheads="1"/>
              </p:cNvSpPr>
              <p:nvPr/>
            </p:nvSpPr>
            <p:spPr bwMode="auto">
              <a:xfrm>
                <a:off x="3604" y="1466"/>
                <a:ext cx="2037" cy="371"/>
              </a:xfrm>
              <a:prstGeom prst="rect">
                <a:avLst/>
              </a:prstGeom>
              <a:noFill/>
              <a:ln w="9525">
                <a:noFill/>
                <a:miter lim="800000"/>
                <a:headEnd/>
                <a:tailEnd/>
              </a:ln>
            </p:spPr>
            <p:txBody>
              <a:bodyPr anchor="ctr">
                <a:spAutoFit/>
              </a:bodyPr>
              <a:lstStyle/>
              <a:p>
                <a:pPr eaLnBrk="0" hangingPunct="0"/>
                <a:r>
                  <a:rPr lang="en-US" b="1">
                    <a:cs typeface="Arial" charset="0"/>
                  </a:rPr>
                  <a:t>Transportation </a:t>
                </a:r>
              </a:p>
            </p:txBody>
          </p:sp>
          <p:sp>
            <p:nvSpPr>
              <p:cNvPr id="7209" name="AutoShape 25" descr="STREETS"/>
              <p:cNvSpPr>
                <a:spLocks noChangeArrowheads="1"/>
              </p:cNvSpPr>
              <p:nvPr/>
            </p:nvSpPr>
            <p:spPr bwMode="auto">
              <a:xfrm>
                <a:off x="960" y="1296"/>
                <a:ext cx="2540" cy="832"/>
              </a:xfrm>
              <a:prstGeom prst="diamond">
                <a:avLst/>
              </a:prstGeom>
              <a:blipFill dpi="0" rotWithShape="0">
                <a:blip r:embed="rId7" cstate="print"/>
                <a:srcRect/>
                <a:stretch>
                  <a:fillRect/>
                </a:stretch>
              </a:blipFill>
              <a:ln w="15875">
                <a:solidFill>
                  <a:schemeClr val="tx1"/>
                </a:solidFill>
                <a:miter lim="800000"/>
                <a:headEnd/>
                <a:tailEnd/>
              </a:ln>
            </p:spPr>
            <p:txBody>
              <a:bodyPr wrap="none" anchor="ctr"/>
              <a:lstStyle/>
              <a:p>
                <a:pPr algn="ctr"/>
                <a:endParaRPr lang="en-US"/>
              </a:p>
            </p:txBody>
          </p:sp>
        </p:grpSp>
        <p:grpSp>
          <p:nvGrpSpPr>
            <p:cNvPr id="7205" name="Group 26"/>
            <p:cNvGrpSpPr>
              <a:grpSpLocks/>
            </p:cNvGrpSpPr>
            <p:nvPr/>
          </p:nvGrpSpPr>
          <p:grpSpPr bwMode="auto">
            <a:xfrm>
              <a:off x="864" y="960"/>
              <a:ext cx="4177" cy="628"/>
              <a:chOff x="864" y="960"/>
              <a:chExt cx="4177" cy="628"/>
            </a:xfrm>
          </p:grpSpPr>
          <p:sp>
            <p:nvSpPr>
              <p:cNvPr id="7206" name="AutoShape 27" descr="cadastral"/>
              <p:cNvSpPr>
                <a:spLocks noChangeArrowheads="1"/>
              </p:cNvSpPr>
              <p:nvPr/>
            </p:nvSpPr>
            <p:spPr bwMode="auto">
              <a:xfrm>
                <a:off x="864" y="960"/>
                <a:ext cx="2588" cy="628"/>
              </a:xfrm>
              <a:prstGeom prst="diamond">
                <a:avLst/>
              </a:prstGeom>
              <a:blipFill dpi="0" rotWithShape="0">
                <a:blip r:embed="rId8" cstate="print"/>
                <a:srcRect/>
                <a:stretch>
                  <a:fillRect/>
                </a:stretch>
              </a:blipFill>
              <a:ln w="15875">
                <a:solidFill>
                  <a:schemeClr val="tx1"/>
                </a:solidFill>
                <a:miter lim="800000"/>
                <a:headEnd/>
                <a:tailEnd/>
              </a:ln>
            </p:spPr>
            <p:txBody>
              <a:bodyPr wrap="none" anchor="ctr"/>
              <a:lstStyle/>
              <a:p>
                <a:pPr algn="ctr"/>
                <a:endParaRPr lang="en-US"/>
              </a:p>
            </p:txBody>
          </p:sp>
          <p:sp>
            <p:nvSpPr>
              <p:cNvPr id="7207" name="Text Box 28"/>
              <p:cNvSpPr txBox="1">
                <a:spLocks noChangeArrowheads="1"/>
              </p:cNvSpPr>
              <p:nvPr/>
            </p:nvSpPr>
            <p:spPr bwMode="auto">
              <a:xfrm>
                <a:off x="3553" y="1157"/>
                <a:ext cx="1488" cy="288"/>
              </a:xfrm>
              <a:prstGeom prst="rect">
                <a:avLst/>
              </a:prstGeom>
              <a:noFill/>
              <a:ln w="9525">
                <a:noFill/>
                <a:miter lim="800000"/>
                <a:headEnd/>
                <a:tailEnd/>
              </a:ln>
            </p:spPr>
            <p:txBody>
              <a:bodyPr wrap="none" anchor="ctr">
                <a:spAutoFit/>
              </a:bodyPr>
              <a:lstStyle/>
              <a:p>
                <a:pPr eaLnBrk="0" hangingPunct="0"/>
                <a:r>
                  <a:rPr lang="en-US" b="1">
                    <a:cs typeface="Arial" charset="0"/>
                  </a:rPr>
                  <a:t> Land Ownership</a:t>
                </a:r>
                <a:r>
                  <a:rPr lang="en-US" b="1">
                    <a:solidFill>
                      <a:schemeClr val="bg1"/>
                    </a:solidFill>
                    <a:cs typeface="Arial" charset="0"/>
                  </a:rPr>
                  <a:t> </a:t>
                </a:r>
              </a:p>
            </p:txBody>
          </p:sp>
        </p:grpSp>
      </p:grpSp>
      <p:sp>
        <p:nvSpPr>
          <p:cNvPr id="7172" name="TextBox 31"/>
          <p:cNvSpPr txBox="1">
            <a:spLocks noChangeArrowheads="1"/>
          </p:cNvSpPr>
          <p:nvPr/>
        </p:nvSpPr>
        <p:spPr bwMode="auto">
          <a:xfrm>
            <a:off x="0" y="914400"/>
            <a:ext cx="9153525" cy="430213"/>
          </a:xfrm>
          <a:prstGeom prst="rect">
            <a:avLst/>
          </a:prstGeom>
          <a:noFill/>
          <a:ln w="9525">
            <a:noFill/>
            <a:miter lim="800000"/>
            <a:headEnd/>
            <a:tailEnd/>
          </a:ln>
        </p:spPr>
        <p:txBody>
          <a:bodyPr wrap="none">
            <a:spAutoFit/>
          </a:bodyPr>
          <a:lstStyle/>
          <a:p>
            <a:r>
              <a:rPr lang="en-US" sz="2200" b="1" i="1">
                <a:solidFill>
                  <a:schemeClr val="accent1"/>
                </a:solidFill>
              </a:rPr>
              <a:t>GPS Tools:</a:t>
            </a:r>
            <a:r>
              <a:rPr lang="en-US" sz="2200" b="1" i="1"/>
              <a:t> </a:t>
            </a:r>
            <a:r>
              <a:rPr lang="en-US" sz="2200"/>
              <a:t>For assessing social, economic and environmental impacts</a:t>
            </a:r>
          </a:p>
        </p:txBody>
      </p:sp>
      <p:grpSp>
        <p:nvGrpSpPr>
          <p:cNvPr id="7173" name="Group 34"/>
          <p:cNvGrpSpPr>
            <a:grpSpLocks/>
          </p:cNvGrpSpPr>
          <p:nvPr/>
        </p:nvGrpSpPr>
        <p:grpSpPr bwMode="auto">
          <a:xfrm>
            <a:off x="5202238" y="2182813"/>
            <a:ext cx="3962400" cy="1584325"/>
            <a:chOff x="101722" y="1462992"/>
            <a:chExt cx="3298825" cy="1432608"/>
          </a:xfrm>
        </p:grpSpPr>
        <p:pic>
          <p:nvPicPr>
            <p:cNvPr id="7196" name="Picture 7" descr="0022646artwork"/>
            <p:cNvPicPr>
              <a:picLocks noChangeAspect="1" noChangeArrowheads="1"/>
            </p:cNvPicPr>
            <p:nvPr/>
          </p:nvPicPr>
          <p:blipFill>
            <a:blip r:embed="rId9" cstate="print"/>
            <a:srcRect/>
            <a:stretch>
              <a:fillRect/>
            </a:stretch>
          </p:blipFill>
          <p:spPr bwMode="auto">
            <a:xfrm>
              <a:off x="101722" y="1462992"/>
              <a:ext cx="3298825" cy="1432608"/>
            </a:xfrm>
            <a:prstGeom prst="rect">
              <a:avLst/>
            </a:prstGeom>
            <a:noFill/>
            <a:ln w="9525">
              <a:noFill/>
              <a:miter lim="800000"/>
              <a:headEnd/>
              <a:tailEnd/>
            </a:ln>
          </p:spPr>
        </p:pic>
        <p:sp>
          <p:nvSpPr>
            <p:cNvPr id="35" name="Rectangle 30"/>
            <p:cNvSpPr>
              <a:spLocks noChangeArrowheads="1"/>
            </p:cNvSpPr>
            <p:nvPr/>
          </p:nvSpPr>
          <p:spPr bwMode="white">
            <a:xfrm>
              <a:off x="1116745" y="1531895"/>
              <a:ext cx="2230936" cy="265563"/>
            </a:xfrm>
            <a:prstGeom prst="rect">
              <a:avLst/>
            </a:prstGeom>
            <a:noFill/>
            <a:ln w="9525">
              <a:noFill/>
              <a:miter lim="800000"/>
              <a:headEnd/>
              <a:tailEnd/>
            </a:ln>
            <a:effectLst>
              <a:outerShdw dist="17961" dir="2700000" algn="ctr" rotWithShape="0">
                <a:schemeClr val="tx1"/>
              </a:outerShdw>
            </a:effectLst>
          </p:spPr>
          <p:txBody>
            <a:bodyPr lIns="92075" tIns="46038" rIns="92075" bIns="46038">
              <a:spAutoFit/>
            </a:bodyPr>
            <a:lstStyle/>
            <a:p>
              <a:pPr algn="ctr" eaLnBrk="0" hangingPunct="0">
                <a:lnSpc>
                  <a:spcPct val="80000"/>
                </a:lnSpc>
                <a:defRPr/>
              </a:pPr>
              <a:r>
                <a:rPr lang="en-US" dirty="0">
                  <a:solidFill>
                    <a:srgbClr val="FFFFFF"/>
                  </a:solidFill>
                  <a:latin typeface="Franklin Gothic Demi"/>
                </a:rPr>
                <a:t>Precision Agriculture</a:t>
              </a:r>
            </a:p>
          </p:txBody>
        </p:sp>
      </p:grpSp>
      <p:grpSp>
        <p:nvGrpSpPr>
          <p:cNvPr id="7174" name="Group 33"/>
          <p:cNvGrpSpPr>
            <a:grpSpLocks/>
          </p:cNvGrpSpPr>
          <p:nvPr/>
        </p:nvGrpSpPr>
        <p:grpSpPr bwMode="auto">
          <a:xfrm>
            <a:off x="1246188" y="3740150"/>
            <a:ext cx="1758950" cy="1651000"/>
            <a:chOff x="3733801" y="1219200"/>
            <a:chExt cx="1905000" cy="1734677"/>
          </a:xfrm>
        </p:grpSpPr>
        <p:pic>
          <p:nvPicPr>
            <p:cNvPr id="7194" name="Picture 36" descr="Two surveyors at an open pit mining site"/>
            <p:cNvPicPr>
              <a:picLocks noChangeAspect="1" noChangeArrowheads="1"/>
            </p:cNvPicPr>
            <p:nvPr/>
          </p:nvPicPr>
          <p:blipFill>
            <a:blip r:embed="rId10" cstate="print"/>
            <a:srcRect/>
            <a:stretch>
              <a:fillRect/>
            </a:stretch>
          </p:blipFill>
          <p:spPr bwMode="auto">
            <a:xfrm>
              <a:off x="3733801" y="1219200"/>
              <a:ext cx="1905000" cy="1683884"/>
            </a:xfrm>
            <a:prstGeom prst="rect">
              <a:avLst/>
            </a:prstGeom>
            <a:noFill/>
            <a:ln w="9525">
              <a:noFill/>
              <a:miter lim="800000"/>
              <a:headEnd/>
              <a:tailEnd/>
            </a:ln>
          </p:spPr>
        </p:pic>
        <p:sp>
          <p:nvSpPr>
            <p:cNvPr id="38" name="Rectangle 29"/>
            <p:cNvSpPr>
              <a:spLocks noChangeArrowheads="1"/>
            </p:cNvSpPr>
            <p:nvPr/>
          </p:nvSpPr>
          <p:spPr bwMode="white">
            <a:xfrm>
              <a:off x="3733801" y="2630293"/>
              <a:ext cx="1320433" cy="323584"/>
            </a:xfrm>
            <a:prstGeom prst="rect">
              <a:avLst/>
            </a:prstGeom>
            <a:noFill/>
            <a:ln w="9525">
              <a:noFill/>
              <a:miter lim="800000"/>
              <a:headEnd/>
              <a:tailEnd/>
            </a:ln>
            <a:effectLst>
              <a:outerShdw dist="17961" dir="2700000" algn="ctr" rotWithShape="0">
                <a:schemeClr val="tx1"/>
              </a:outerShdw>
            </a:effectLst>
          </p:spPr>
          <p:txBody>
            <a:bodyPr lIns="92075" tIns="46038" rIns="92075" bIns="46038">
              <a:spAutoFit/>
            </a:bodyPr>
            <a:lstStyle/>
            <a:p>
              <a:pPr algn="ctr" eaLnBrk="0" hangingPunct="0">
                <a:lnSpc>
                  <a:spcPct val="80000"/>
                </a:lnSpc>
                <a:defRPr/>
              </a:pPr>
              <a:r>
                <a:rPr lang="en-US" dirty="0">
                  <a:solidFill>
                    <a:srgbClr val="FFFFFF"/>
                  </a:solidFill>
                  <a:latin typeface="Franklin Gothic Demi"/>
                </a:rPr>
                <a:t>Surveying</a:t>
              </a:r>
            </a:p>
          </p:txBody>
        </p:sp>
      </p:grpSp>
      <p:grpSp>
        <p:nvGrpSpPr>
          <p:cNvPr id="7175" name="Group 35"/>
          <p:cNvGrpSpPr>
            <a:grpSpLocks/>
          </p:cNvGrpSpPr>
          <p:nvPr/>
        </p:nvGrpSpPr>
        <p:grpSpPr bwMode="auto">
          <a:xfrm>
            <a:off x="6670675" y="3754438"/>
            <a:ext cx="2506663" cy="1493837"/>
            <a:chOff x="6546876" y="1584250"/>
            <a:chExt cx="1840882" cy="1115251"/>
          </a:xfrm>
        </p:grpSpPr>
        <p:pic>
          <p:nvPicPr>
            <p:cNvPr id="7192" name="Picture 6"/>
            <p:cNvPicPr>
              <a:picLocks noChangeAspect="1" noChangeArrowheads="1"/>
            </p:cNvPicPr>
            <p:nvPr/>
          </p:nvPicPr>
          <p:blipFill>
            <a:blip r:embed="rId11" cstate="print"/>
            <a:srcRect/>
            <a:stretch>
              <a:fillRect/>
            </a:stretch>
          </p:blipFill>
          <p:spPr bwMode="auto">
            <a:xfrm>
              <a:off x="6546876" y="1584250"/>
              <a:ext cx="1840882" cy="1115251"/>
            </a:xfrm>
            <a:prstGeom prst="rect">
              <a:avLst/>
            </a:prstGeom>
            <a:noFill/>
            <a:ln w="9525">
              <a:noFill/>
              <a:round/>
              <a:headEnd/>
              <a:tailEnd/>
            </a:ln>
          </p:spPr>
        </p:pic>
        <p:sp>
          <p:nvSpPr>
            <p:cNvPr id="41" name="Rectangle 28"/>
            <p:cNvSpPr>
              <a:spLocks noChangeArrowheads="1"/>
            </p:cNvSpPr>
            <p:nvPr/>
          </p:nvSpPr>
          <p:spPr bwMode="white">
            <a:xfrm>
              <a:off x="7035369" y="1594916"/>
              <a:ext cx="825424" cy="263109"/>
            </a:xfrm>
            <a:prstGeom prst="rect">
              <a:avLst/>
            </a:prstGeom>
            <a:noFill/>
            <a:ln w="9525">
              <a:noFill/>
              <a:miter lim="800000"/>
              <a:headEnd/>
              <a:tailEnd/>
            </a:ln>
            <a:effectLst>
              <a:outerShdw dist="17961" dir="2700000" algn="ctr" rotWithShape="0">
                <a:schemeClr val="tx1"/>
              </a:outerShdw>
            </a:effectLst>
          </p:spPr>
          <p:txBody>
            <a:bodyPr wrap="none" lIns="92075" tIns="46038" rIns="92075" bIns="46038">
              <a:spAutoFit/>
            </a:bodyPr>
            <a:lstStyle/>
            <a:p>
              <a:pPr algn="ctr" eaLnBrk="0" hangingPunct="0">
                <a:lnSpc>
                  <a:spcPct val="80000"/>
                </a:lnSpc>
                <a:defRPr/>
              </a:pPr>
              <a:r>
                <a:rPr lang="en-US" dirty="0">
                  <a:solidFill>
                    <a:srgbClr val="FFFFFF"/>
                  </a:solidFill>
                  <a:latin typeface="Franklin Gothic Demi"/>
                </a:rPr>
                <a:t>Aviation</a:t>
              </a:r>
            </a:p>
          </p:txBody>
        </p:sp>
      </p:grpSp>
      <p:grpSp>
        <p:nvGrpSpPr>
          <p:cNvPr id="7176" name="Group 30"/>
          <p:cNvGrpSpPr>
            <a:grpSpLocks/>
          </p:cNvGrpSpPr>
          <p:nvPr/>
        </p:nvGrpSpPr>
        <p:grpSpPr bwMode="auto">
          <a:xfrm>
            <a:off x="4911725" y="3754438"/>
            <a:ext cx="1828800" cy="3117850"/>
            <a:chOff x="7375237" y="2479675"/>
            <a:chExt cx="1524000" cy="1939925"/>
          </a:xfrm>
        </p:grpSpPr>
        <p:pic>
          <p:nvPicPr>
            <p:cNvPr id="7190" name="Picture 17" descr="Climbing%20Man"/>
            <p:cNvPicPr>
              <a:picLocks noChangeAspect="1" noChangeArrowheads="1"/>
            </p:cNvPicPr>
            <p:nvPr/>
          </p:nvPicPr>
          <p:blipFill>
            <a:blip r:embed="rId12" cstate="print"/>
            <a:srcRect/>
            <a:stretch>
              <a:fillRect/>
            </a:stretch>
          </p:blipFill>
          <p:spPr bwMode="auto">
            <a:xfrm>
              <a:off x="7620000" y="2479675"/>
              <a:ext cx="1236663" cy="1939925"/>
            </a:xfrm>
            <a:prstGeom prst="rect">
              <a:avLst/>
            </a:prstGeom>
            <a:noFill/>
            <a:ln w="9525">
              <a:noFill/>
              <a:miter lim="800000"/>
              <a:headEnd/>
              <a:tailEnd/>
            </a:ln>
          </p:spPr>
        </p:pic>
        <p:sp>
          <p:nvSpPr>
            <p:cNvPr id="44" name="Rectangle 19"/>
            <p:cNvSpPr>
              <a:spLocks noChangeArrowheads="1"/>
            </p:cNvSpPr>
            <p:nvPr/>
          </p:nvSpPr>
          <p:spPr bwMode="white">
            <a:xfrm>
              <a:off x="7375237" y="4143032"/>
              <a:ext cx="1524000" cy="265702"/>
            </a:xfrm>
            <a:prstGeom prst="rect">
              <a:avLst/>
            </a:prstGeom>
            <a:noFill/>
            <a:ln w="9525">
              <a:noFill/>
              <a:miter lim="800000"/>
              <a:headEnd/>
              <a:tailEnd/>
            </a:ln>
            <a:effectLst>
              <a:outerShdw dist="17961" dir="2700000" algn="ctr" rotWithShape="0">
                <a:schemeClr val="tx1"/>
              </a:outerShdw>
            </a:effectLst>
          </p:spPr>
          <p:txBody>
            <a:bodyPr lIns="92075" tIns="46038" rIns="92075" bIns="46038">
              <a:spAutoFit/>
            </a:bodyPr>
            <a:lstStyle/>
            <a:p>
              <a:pPr algn="ctr" eaLnBrk="0" hangingPunct="0">
                <a:lnSpc>
                  <a:spcPct val="80000"/>
                </a:lnSpc>
                <a:defRPr/>
              </a:pPr>
              <a:r>
                <a:rPr lang="en-US" dirty="0" err="1">
                  <a:solidFill>
                    <a:srgbClr val="FFFFFF"/>
                  </a:solidFill>
                  <a:latin typeface="Franklin Gothic Demi"/>
                </a:rPr>
                <a:t>TeleComm</a:t>
              </a:r>
              <a:endParaRPr lang="en-US" dirty="0">
                <a:solidFill>
                  <a:srgbClr val="FFFFFF"/>
                </a:solidFill>
                <a:latin typeface="Franklin Gothic Demi"/>
              </a:endParaRPr>
            </a:p>
          </p:txBody>
        </p:sp>
      </p:grpSp>
      <p:pic>
        <p:nvPicPr>
          <p:cNvPr id="7177" name="Picture 7" descr="arab_p2"/>
          <p:cNvPicPr>
            <a:picLocks noChangeAspect="1" noChangeArrowheads="1"/>
          </p:cNvPicPr>
          <p:nvPr/>
        </p:nvPicPr>
        <p:blipFill>
          <a:blip r:embed="rId13" cstate="print"/>
          <a:srcRect/>
          <a:stretch>
            <a:fillRect/>
          </a:stretch>
        </p:blipFill>
        <p:spPr bwMode="auto">
          <a:xfrm>
            <a:off x="1239838" y="5354638"/>
            <a:ext cx="2362200" cy="1509712"/>
          </a:xfrm>
          <a:prstGeom prst="rect">
            <a:avLst/>
          </a:prstGeom>
          <a:noFill/>
          <a:ln w="9525">
            <a:noFill/>
            <a:miter lim="800000"/>
            <a:headEnd/>
            <a:tailEnd/>
          </a:ln>
        </p:spPr>
      </p:pic>
      <p:grpSp>
        <p:nvGrpSpPr>
          <p:cNvPr id="7178" name="Group 31"/>
          <p:cNvGrpSpPr>
            <a:grpSpLocks/>
          </p:cNvGrpSpPr>
          <p:nvPr/>
        </p:nvGrpSpPr>
        <p:grpSpPr bwMode="auto">
          <a:xfrm>
            <a:off x="6678613" y="5237163"/>
            <a:ext cx="2500312" cy="1622425"/>
            <a:chOff x="5029200" y="2997200"/>
            <a:chExt cx="2438400" cy="1622425"/>
          </a:xfrm>
        </p:grpSpPr>
        <p:pic>
          <p:nvPicPr>
            <p:cNvPr id="7188" name="Picture 8" descr="1155348281_0a40471c74"/>
            <p:cNvPicPr>
              <a:picLocks noChangeAspect="1" noChangeArrowheads="1"/>
            </p:cNvPicPr>
            <p:nvPr/>
          </p:nvPicPr>
          <p:blipFill>
            <a:blip r:embed="rId14" cstate="print"/>
            <a:srcRect/>
            <a:stretch>
              <a:fillRect/>
            </a:stretch>
          </p:blipFill>
          <p:spPr bwMode="auto">
            <a:xfrm>
              <a:off x="5029200" y="2997200"/>
              <a:ext cx="2438400" cy="1622425"/>
            </a:xfrm>
            <a:prstGeom prst="rect">
              <a:avLst/>
            </a:prstGeom>
            <a:noFill/>
            <a:ln w="9525">
              <a:noFill/>
              <a:miter lim="800000"/>
              <a:headEnd/>
              <a:tailEnd/>
            </a:ln>
          </p:spPr>
        </p:pic>
        <p:sp>
          <p:nvSpPr>
            <p:cNvPr id="48" name="Rectangle 12"/>
            <p:cNvSpPr>
              <a:spLocks noChangeArrowheads="1"/>
            </p:cNvSpPr>
            <p:nvPr/>
          </p:nvSpPr>
          <p:spPr bwMode="white">
            <a:xfrm>
              <a:off x="6270849" y="4133850"/>
              <a:ext cx="1142565" cy="314325"/>
            </a:xfrm>
            <a:prstGeom prst="rect">
              <a:avLst/>
            </a:prstGeom>
            <a:noFill/>
            <a:ln w="9525">
              <a:noFill/>
              <a:miter lim="800000"/>
              <a:headEnd/>
              <a:tailEnd/>
            </a:ln>
            <a:effectLst>
              <a:outerShdw dist="17961" dir="2700000" algn="ctr" rotWithShape="0">
                <a:schemeClr val="tx1"/>
              </a:outerShdw>
            </a:effectLst>
          </p:spPr>
          <p:txBody>
            <a:bodyPr lIns="92075" tIns="46038" rIns="92075" bIns="46038">
              <a:spAutoFit/>
            </a:bodyPr>
            <a:lstStyle/>
            <a:p>
              <a:pPr algn="ctr" eaLnBrk="0" hangingPunct="0">
                <a:lnSpc>
                  <a:spcPct val="80000"/>
                </a:lnSpc>
                <a:defRPr/>
              </a:pPr>
              <a:r>
                <a:rPr lang="en-US" dirty="0">
                  <a:solidFill>
                    <a:srgbClr val="FFFFFF"/>
                  </a:solidFill>
                  <a:latin typeface="Franklin Gothic Demi"/>
                </a:rPr>
                <a:t>Power</a:t>
              </a:r>
            </a:p>
          </p:txBody>
        </p:sp>
      </p:grpSp>
      <p:sp>
        <p:nvSpPr>
          <p:cNvPr id="49" name="Rectangle 29"/>
          <p:cNvSpPr>
            <a:spLocks noChangeArrowheads="1"/>
          </p:cNvSpPr>
          <p:nvPr/>
        </p:nvSpPr>
        <p:spPr bwMode="white">
          <a:xfrm>
            <a:off x="2465388" y="5416550"/>
            <a:ext cx="1143000" cy="315913"/>
          </a:xfrm>
          <a:prstGeom prst="rect">
            <a:avLst/>
          </a:prstGeom>
          <a:noFill/>
          <a:ln w="9525">
            <a:noFill/>
            <a:miter lim="800000"/>
            <a:headEnd/>
            <a:tailEnd/>
          </a:ln>
          <a:effectLst>
            <a:outerShdw dist="17961" dir="2700000" algn="ctr" rotWithShape="0">
              <a:schemeClr val="tx1"/>
            </a:outerShdw>
          </a:effectLst>
        </p:spPr>
        <p:txBody>
          <a:bodyPr lIns="92075" tIns="46038" rIns="92075" bIns="46038">
            <a:spAutoFit/>
          </a:bodyPr>
          <a:lstStyle/>
          <a:p>
            <a:pPr algn="ctr" eaLnBrk="0" hangingPunct="0">
              <a:lnSpc>
                <a:spcPct val="80000"/>
              </a:lnSpc>
              <a:defRPr/>
            </a:pPr>
            <a:r>
              <a:rPr lang="en-US" dirty="0">
                <a:solidFill>
                  <a:srgbClr val="FFFFFF"/>
                </a:solidFill>
                <a:latin typeface="Franklin Gothic Demi"/>
              </a:rPr>
              <a:t>Shipping</a:t>
            </a:r>
          </a:p>
        </p:txBody>
      </p:sp>
      <p:grpSp>
        <p:nvGrpSpPr>
          <p:cNvPr id="7180" name="Group 36"/>
          <p:cNvGrpSpPr>
            <a:grpSpLocks/>
          </p:cNvGrpSpPr>
          <p:nvPr/>
        </p:nvGrpSpPr>
        <p:grpSpPr bwMode="auto">
          <a:xfrm>
            <a:off x="3013075" y="3740150"/>
            <a:ext cx="2209800" cy="1608138"/>
            <a:chOff x="5715000" y="4876800"/>
            <a:chExt cx="2209800" cy="1752600"/>
          </a:xfrm>
        </p:grpSpPr>
        <p:pic>
          <p:nvPicPr>
            <p:cNvPr id="7186" name="Picture 34" descr="ThaiFishingBoats1"/>
            <p:cNvPicPr>
              <a:picLocks noChangeAspect="1" noChangeArrowheads="1"/>
            </p:cNvPicPr>
            <p:nvPr/>
          </p:nvPicPr>
          <p:blipFill>
            <a:blip r:embed="rId15" cstate="print"/>
            <a:srcRect l="30952" t="17857"/>
            <a:stretch>
              <a:fillRect/>
            </a:stretch>
          </p:blipFill>
          <p:spPr bwMode="auto">
            <a:xfrm>
              <a:off x="5715000" y="4876800"/>
              <a:ext cx="2209800" cy="1752600"/>
            </a:xfrm>
            <a:prstGeom prst="rect">
              <a:avLst/>
            </a:prstGeom>
            <a:noFill/>
            <a:ln w="9525">
              <a:noFill/>
              <a:miter lim="800000"/>
              <a:headEnd/>
              <a:tailEnd/>
            </a:ln>
          </p:spPr>
        </p:pic>
        <p:sp>
          <p:nvSpPr>
            <p:cNvPr id="55" name="Rectangle 27"/>
            <p:cNvSpPr>
              <a:spLocks noChangeArrowheads="1"/>
            </p:cNvSpPr>
            <p:nvPr/>
          </p:nvSpPr>
          <p:spPr bwMode="white">
            <a:xfrm>
              <a:off x="6919913" y="5023860"/>
              <a:ext cx="936625" cy="439447"/>
            </a:xfrm>
            <a:prstGeom prst="rect">
              <a:avLst/>
            </a:prstGeom>
            <a:noFill/>
            <a:ln w="9525">
              <a:noFill/>
              <a:miter lim="800000"/>
              <a:headEnd/>
              <a:tailEnd/>
            </a:ln>
            <a:effectLst>
              <a:outerShdw dist="17961" dir="2700000" algn="ctr" rotWithShape="0">
                <a:schemeClr val="tx1"/>
              </a:outerShdw>
            </a:effectLst>
          </p:spPr>
          <p:txBody>
            <a:bodyPr wrap="none" lIns="92075" tIns="46038" rIns="92075" bIns="46038">
              <a:spAutoFit/>
            </a:bodyPr>
            <a:lstStyle/>
            <a:p>
              <a:pPr algn="ctr" eaLnBrk="0" hangingPunct="0">
                <a:lnSpc>
                  <a:spcPct val="80000"/>
                </a:lnSpc>
                <a:defRPr/>
              </a:pPr>
              <a:r>
                <a:rPr lang="en-US" dirty="0">
                  <a:solidFill>
                    <a:srgbClr val="FFFFFF"/>
                  </a:solidFill>
                  <a:latin typeface="Franklin Gothic Demi"/>
                </a:rPr>
                <a:t>Fishing &amp;</a:t>
              </a:r>
            </a:p>
            <a:p>
              <a:pPr algn="ctr" eaLnBrk="0" hangingPunct="0">
                <a:lnSpc>
                  <a:spcPct val="80000"/>
                </a:lnSpc>
                <a:defRPr/>
              </a:pPr>
              <a:r>
                <a:rPr lang="en-US" dirty="0">
                  <a:solidFill>
                    <a:srgbClr val="FFFFFF"/>
                  </a:solidFill>
                  <a:latin typeface="Franklin Gothic Demi"/>
                </a:rPr>
                <a:t> Boating</a:t>
              </a:r>
            </a:p>
          </p:txBody>
        </p:sp>
      </p:grpSp>
      <p:sp>
        <p:nvSpPr>
          <p:cNvPr id="61" name="Rectangle 16"/>
          <p:cNvSpPr>
            <a:spLocks noChangeArrowheads="1"/>
          </p:cNvSpPr>
          <p:nvPr/>
        </p:nvSpPr>
        <p:spPr bwMode="white">
          <a:xfrm>
            <a:off x="3630613" y="6308725"/>
            <a:ext cx="1582737" cy="534988"/>
          </a:xfrm>
          <a:prstGeom prst="rect">
            <a:avLst/>
          </a:prstGeom>
          <a:solidFill>
            <a:schemeClr val="bg1">
              <a:lumMod val="65000"/>
            </a:schemeClr>
          </a:solidFill>
          <a:ln>
            <a:headEnd/>
            <a:tailEnd/>
          </a:ln>
        </p:spPr>
        <p:style>
          <a:lnRef idx="1">
            <a:schemeClr val="accent3"/>
          </a:lnRef>
          <a:fillRef idx="2">
            <a:schemeClr val="accent3"/>
          </a:fillRef>
          <a:effectRef idx="1">
            <a:schemeClr val="accent3"/>
          </a:effectRef>
          <a:fontRef idx="minor">
            <a:schemeClr val="dk1"/>
          </a:fontRef>
        </p:style>
        <p:txBody>
          <a:bodyPr lIns="92075" tIns="46038" rIns="92075" bIns="46038">
            <a:spAutoFit/>
          </a:bodyPr>
          <a:lstStyle/>
          <a:p>
            <a:pPr algn="ctr" eaLnBrk="0" hangingPunct="0">
              <a:lnSpc>
                <a:spcPct val="80000"/>
              </a:lnSpc>
              <a:defRPr/>
            </a:pPr>
            <a:r>
              <a:rPr lang="en-US" dirty="0">
                <a:solidFill>
                  <a:schemeClr val="bg1"/>
                </a:solidFill>
                <a:effectLst>
                  <a:outerShdw blurRad="38100" dist="38100" dir="2700000" algn="tl">
                    <a:srgbClr val="000000">
                      <a:alpha val="43137"/>
                    </a:srgbClr>
                  </a:outerShdw>
                </a:effectLst>
                <a:latin typeface="Franklin Gothic Demi"/>
              </a:rPr>
              <a:t>Personal </a:t>
            </a:r>
          </a:p>
          <a:p>
            <a:pPr algn="ctr" eaLnBrk="0" hangingPunct="0">
              <a:lnSpc>
                <a:spcPct val="80000"/>
              </a:lnSpc>
              <a:defRPr/>
            </a:pPr>
            <a:r>
              <a:rPr lang="en-US" dirty="0">
                <a:solidFill>
                  <a:schemeClr val="bg1"/>
                </a:solidFill>
                <a:latin typeface="Franklin Gothic Demi"/>
              </a:rPr>
              <a:t>Navigation</a:t>
            </a:r>
          </a:p>
        </p:txBody>
      </p:sp>
      <p:grpSp>
        <p:nvGrpSpPr>
          <p:cNvPr id="7182" name="Group 13"/>
          <p:cNvGrpSpPr>
            <a:grpSpLocks/>
          </p:cNvGrpSpPr>
          <p:nvPr/>
        </p:nvGrpSpPr>
        <p:grpSpPr bwMode="auto">
          <a:xfrm rot="-5400000">
            <a:off x="3948906" y="5098257"/>
            <a:ext cx="955675" cy="1538288"/>
            <a:chOff x="2022" y="1938"/>
            <a:chExt cx="675" cy="1056"/>
          </a:xfrm>
        </p:grpSpPr>
        <p:pic>
          <p:nvPicPr>
            <p:cNvPr id="7184" name="Picture 14" descr="image"/>
            <p:cNvPicPr>
              <a:picLocks noChangeAspect="1" noChangeArrowheads="1"/>
            </p:cNvPicPr>
            <p:nvPr/>
          </p:nvPicPr>
          <p:blipFill>
            <a:blip r:embed="rId16" cstate="print"/>
            <a:srcRect/>
            <a:stretch>
              <a:fillRect/>
            </a:stretch>
          </p:blipFill>
          <p:spPr bwMode="auto">
            <a:xfrm>
              <a:off x="2022" y="1938"/>
              <a:ext cx="675" cy="1056"/>
            </a:xfrm>
            <a:prstGeom prst="rect">
              <a:avLst/>
            </a:prstGeom>
            <a:noFill/>
            <a:ln w="9525">
              <a:noFill/>
              <a:miter lim="800000"/>
              <a:headEnd/>
              <a:tailEnd/>
            </a:ln>
          </p:spPr>
        </p:pic>
        <p:pic>
          <p:nvPicPr>
            <p:cNvPr id="7185" name="Picture 15" descr="Map zoomed in"/>
            <p:cNvPicPr>
              <a:picLocks noChangeAspect="1" noChangeArrowheads="1"/>
            </p:cNvPicPr>
            <p:nvPr/>
          </p:nvPicPr>
          <p:blipFill>
            <a:blip r:embed="rId17" cstate="print"/>
            <a:srcRect/>
            <a:stretch>
              <a:fillRect/>
            </a:stretch>
          </p:blipFill>
          <p:spPr bwMode="auto">
            <a:xfrm>
              <a:off x="2118" y="2005"/>
              <a:ext cx="504" cy="672"/>
            </a:xfrm>
            <a:prstGeom prst="rect">
              <a:avLst/>
            </a:prstGeom>
            <a:noFill/>
            <a:ln w="9525">
              <a:noFill/>
              <a:miter lim="800000"/>
              <a:headEnd/>
              <a:tailEnd/>
            </a:ln>
          </p:spPr>
        </p:pic>
      </p:grpSp>
      <p:sp>
        <p:nvSpPr>
          <p:cNvPr id="63" name="Rectangle 62"/>
          <p:cNvSpPr/>
          <p:nvPr/>
        </p:nvSpPr>
        <p:spPr>
          <a:xfrm>
            <a:off x="3608388" y="5334000"/>
            <a:ext cx="1600200" cy="152400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3"/>
          <p:cNvSpPr txBox="1">
            <a:spLocks noChangeArrowheads="1"/>
          </p:cNvSpPr>
          <p:nvPr/>
        </p:nvSpPr>
        <p:spPr bwMode="auto">
          <a:xfrm>
            <a:off x="6350" y="1108075"/>
            <a:ext cx="9144000" cy="461963"/>
          </a:xfrm>
          <a:prstGeom prst="rect">
            <a:avLst/>
          </a:prstGeom>
          <a:noFill/>
          <a:ln w="9525">
            <a:noFill/>
            <a:miter lim="800000"/>
            <a:headEnd/>
            <a:tailEnd/>
          </a:ln>
        </p:spPr>
        <p:txBody>
          <a:bodyPr>
            <a:spAutoFit/>
          </a:bodyPr>
          <a:lstStyle/>
          <a:p>
            <a:pPr algn="ctr"/>
            <a:r>
              <a:rPr lang="en-US" sz="2400" i="1">
                <a:solidFill>
                  <a:srgbClr val="004F8A"/>
                </a:solidFill>
              </a:rPr>
              <a:t>Continuous Evolution of the NSRS</a:t>
            </a:r>
          </a:p>
        </p:txBody>
      </p:sp>
      <p:sp>
        <p:nvSpPr>
          <p:cNvPr id="6" name="Rounded Rectangle 5"/>
          <p:cNvSpPr/>
          <p:nvPr/>
        </p:nvSpPr>
        <p:spPr>
          <a:xfrm>
            <a:off x="2724150" y="3733800"/>
            <a:ext cx="1304925" cy="1122363"/>
          </a:xfrm>
          <a:prstGeom prst="roundRect">
            <a:avLst/>
          </a:prstGeom>
          <a:blipFill rotWithShape="0">
            <a:blip r:embed="rId3" cstate="print"/>
            <a:stretch>
              <a:fillRect/>
            </a:stretch>
          </a:blip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nvGrpSpPr>
          <p:cNvPr id="9220" name="Group 10"/>
          <p:cNvGrpSpPr>
            <a:grpSpLocks/>
          </p:cNvGrpSpPr>
          <p:nvPr/>
        </p:nvGrpSpPr>
        <p:grpSpPr bwMode="auto">
          <a:xfrm>
            <a:off x="2562225" y="4805363"/>
            <a:ext cx="1628775" cy="604837"/>
            <a:chOff x="1795045" y="1265285"/>
            <a:chExt cx="1628685" cy="604242"/>
          </a:xfrm>
        </p:grpSpPr>
        <p:sp>
          <p:nvSpPr>
            <p:cNvPr id="8" name="Rectangle 7"/>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1795045"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algn="ctr" defTabSz="711200">
                <a:lnSpc>
                  <a:spcPct val="90000"/>
                </a:lnSpc>
                <a:spcAft>
                  <a:spcPct val="35000"/>
                </a:spcAft>
                <a:defRPr/>
              </a:pPr>
              <a:r>
                <a:rPr lang="en-US" dirty="0"/>
                <a:t>OPUS</a:t>
              </a:r>
            </a:p>
          </p:txBody>
        </p:sp>
      </p:grpSp>
      <p:sp>
        <p:nvSpPr>
          <p:cNvPr id="10" name="Rounded Rectangle 9"/>
          <p:cNvSpPr/>
          <p:nvPr/>
        </p:nvSpPr>
        <p:spPr>
          <a:xfrm>
            <a:off x="6477000" y="3733800"/>
            <a:ext cx="1463675" cy="1122363"/>
          </a:xfrm>
          <a:prstGeom prst="roundRect">
            <a:avLst/>
          </a:prstGeom>
          <a:blipFill rotWithShape="0">
            <a:blip r:embed="rId4" cstate="print"/>
            <a:stretch>
              <a:fillRect/>
            </a:stretch>
          </a:blip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nvGrpSpPr>
          <p:cNvPr id="9222" name="Group 22"/>
          <p:cNvGrpSpPr>
            <a:grpSpLocks/>
          </p:cNvGrpSpPr>
          <p:nvPr/>
        </p:nvGrpSpPr>
        <p:grpSpPr bwMode="auto">
          <a:xfrm>
            <a:off x="6172200" y="4805363"/>
            <a:ext cx="2063750" cy="604837"/>
            <a:chOff x="5378291" y="3154561"/>
            <a:chExt cx="1628685" cy="604242"/>
          </a:xfrm>
        </p:grpSpPr>
        <p:sp>
          <p:nvSpPr>
            <p:cNvPr id="12" name="Rectangle 11"/>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algn="ctr" defTabSz="711200">
                <a:lnSpc>
                  <a:spcPct val="90000"/>
                </a:lnSpc>
                <a:spcAft>
                  <a:spcPct val="35000"/>
                </a:spcAft>
                <a:defRPr/>
              </a:pPr>
              <a:r>
                <a:rPr lang="en-US" dirty="0"/>
                <a:t>GNSS Research</a:t>
              </a:r>
            </a:p>
          </p:txBody>
        </p:sp>
      </p:grpSp>
      <p:grpSp>
        <p:nvGrpSpPr>
          <p:cNvPr id="9223" name="Group 49"/>
          <p:cNvGrpSpPr>
            <a:grpSpLocks/>
          </p:cNvGrpSpPr>
          <p:nvPr/>
        </p:nvGrpSpPr>
        <p:grpSpPr bwMode="auto">
          <a:xfrm>
            <a:off x="762000" y="1600200"/>
            <a:ext cx="7115175" cy="1727200"/>
            <a:chOff x="762000" y="2209800"/>
            <a:chExt cx="7115085" cy="1726407"/>
          </a:xfrm>
        </p:grpSpPr>
        <p:sp>
          <p:nvSpPr>
            <p:cNvPr id="15" name="Rounded Rectangle 14"/>
            <p:cNvSpPr/>
            <p:nvPr/>
          </p:nvSpPr>
          <p:spPr>
            <a:xfrm>
              <a:off x="1003297" y="2209800"/>
              <a:ext cx="1146161" cy="1121848"/>
            </a:xfrm>
            <a:prstGeom prst="roundRect">
              <a:avLst/>
            </a:prstGeom>
            <a:blipFill rotWithShape="0">
              <a:blip r:embed="rId5" cstate="print"/>
              <a:stretch>
                <a:fillRect/>
              </a:stretch>
            </a:blip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nvGrpSpPr>
            <p:cNvPr id="9249" name="Group 6"/>
            <p:cNvGrpSpPr>
              <a:grpSpLocks/>
            </p:cNvGrpSpPr>
            <p:nvPr/>
          </p:nvGrpSpPr>
          <p:grpSpPr bwMode="auto">
            <a:xfrm>
              <a:off x="762000" y="3331648"/>
              <a:ext cx="1720828" cy="604559"/>
              <a:chOff x="-89217" y="1264968"/>
              <a:chExt cx="1720828" cy="604559"/>
            </a:xfrm>
          </p:grpSpPr>
          <p:sp>
            <p:nvSpPr>
              <p:cNvPr id="29" name="Rectangle 28"/>
              <p:cNvSpPr/>
              <p:nvPr/>
            </p:nvSpPr>
            <p:spPr>
              <a:xfrm>
                <a:off x="2857" y="1264968"/>
                <a:ext cx="1628754"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0" name="Rectangle 29"/>
              <p:cNvSpPr/>
              <p:nvPr/>
            </p:nvSpPr>
            <p:spPr>
              <a:xfrm>
                <a:off x="-89217" y="1264968"/>
                <a:ext cx="1628754"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algn="ctr" defTabSz="711200">
                  <a:lnSpc>
                    <a:spcPct val="90000"/>
                  </a:lnSpc>
                  <a:spcAft>
                    <a:spcPct val="35000"/>
                  </a:spcAft>
                  <a:defRPr/>
                </a:pPr>
                <a:r>
                  <a:rPr lang="en-US" dirty="0"/>
                  <a:t>CORS</a:t>
                </a:r>
              </a:p>
            </p:txBody>
          </p:sp>
        </p:grpSp>
        <p:sp>
          <p:nvSpPr>
            <p:cNvPr id="17" name="Rounded Rectangle 13"/>
            <p:cNvSpPr/>
            <p:nvPr/>
          </p:nvSpPr>
          <p:spPr>
            <a:xfrm>
              <a:off x="4356055" y="2209800"/>
              <a:ext cx="1628754" cy="1121848"/>
            </a:xfrm>
            <a:prstGeom prst="roundRect">
              <a:avLst/>
            </a:prstGeom>
            <a:blipFill rotWithShape="0">
              <a:blip r:embed="rId6" cstate="print"/>
              <a:stretch>
                <a:fillRect/>
              </a:stretch>
            </a:blip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nvGrpSpPr>
            <p:cNvPr id="9251" name="Group 14"/>
            <p:cNvGrpSpPr>
              <a:grpSpLocks/>
            </p:cNvGrpSpPr>
            <p:nvPr/>
          </p:nvGrpSpPr>
          <p:grpSpPr bwMode="auto">
            <a:xfrm>
              <a:off x="4356055" y="3331648"/>
              <a:ext cx="1720828" cy="604559"/>
              <a:chOff x="3494638" y="1264968"/>
              <a:chExt cx="1720828" cy="604559"/>
            </a:xfrm>
          </p:grpSpPr>
          <p:sp>
            <p:nvSpPr>
              <p:cNvPr id="27" name="Rectangle 15"/>
              <p:cNvSpPr/>
              <p:nvPr/>
            </p:nvSpPr>
            <p:spPr>
              <a:xfrm>
                <a:off x="3586712" y="1264968"/>
                <a:ext cx="1628754"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8" name="Rectangle 27"/>
              <p:cNvSpPr/>
              <p:nvPr/>
            </p:nvSpPr>
            <p:spPr>
              <a:xfrm>
                <a:off x="3494638" y="1264968"/>
                <a:ext cx="1628754"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algn="ctr" defTabSz="711200">
                  <a:lnSpc>
                    <a:spcPct val="90000"/>
                  </a:lnSpc>
                  <a:spcAft>
                    <a:spcPct val="35000"/>
                  </a:spcAft>
                  <a:defRPr/>
                </a:pPr>
                <a:r>
                  <a:rPr lang="en-US" dirty="0"/>
                  <a:t>GRAV-D</a:t>
                </a:r>
              </a:p>
            </p:txBody>
          </p:sp>
        </p:grpSp>
        <p:sp>
          <p:nvSpPr>
            <p:cNvPr id="19" name="Rounded Rectangle 18"/>
            <p:cNvSpPr/>
            <p:nvPr/>
          </p:nvSpPr>
          <p:spPr>
            <a:xfrm>
              <a:off x="2451079" y="2209800"/>
              <a:ext cx="1628754" cy="1121848"/>
            </a:xfrm>
            <a:prstGeom prst="roundRect">
              <a:avLst/>
            </a:prstGeom>
            <a:blipFill rotWithShape="0">
              <a:blip r:embed="rId7" cstate="print"/>
              <a:stretch>
                <a:fillRect/>
              </a:stretch>
            </a:blip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nvGrpSpPr>
            <p:cNvPr id="9253" name="Group 19"/>
            <p:cNvGrpSpPr>
              <a:grpSpLocks/>
            </p:cNvGrpSpPr>
            <p:nvPr/>
          </p:nvGrpSpPr>
          <p:grpSpPr bwMode="auto">
            <a:xfrm>
              <a:off x="2057384" y="3331648"/>
              <a:ext cx="2273271" cy="604559"/>
              <a:chOff x="4892590" y="1264968"/>
              <a:chExt cx="2273271" cy="604559"/>
            </a:xfrm>
          </p:grpSpPr>
          <p:sp>
            <p:nvSpPr>
              <p:cNvPr id="25" name="Rectangle 19"/>
              <p:cNvSpPr/>
              <p:nvPr/>
            </p:nvSpPr>
            <p:spPr>
              <a:xfrm>
                <a:off x="5378359" y="1264968"/>
                <a:ext cx="1628754"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6" name="Rectangle 25"/>
              <p:cNvSpPr/>
              <p:nvPr/>
            </p:nvSpPr>
            <p:spPr>
              <a:xfrm>
                <a:off x="4892590" y="1264968"/>
                <a:ext cx="2273271"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algn="ctr" defTabSz="711200">
                  <a:lnSpc>
                    <a:spcPct val="90000"/>
                  </a:lnSpc>
                  <a:spcAft>
                    <a:spcPct val="35000"/>
                  </a:spcAft>
                  <a:defRPr/>
                </a:pPr>
                <a:r>
                  <a:rPr lang="en-US" dirty="0"/>
                  <a:t>Height Modernization</a:t>
                </a:r>
              </a:p>
            </p:txBody>
          </p:sp>
        </p:grpSp>
        <p:sp>
          <p:nvSpPr>
            <p:cNvPr id="21" name="Rounded Rectangle 20"/>
            <p:cNvSpPr/>
            <p:nvPr/>
          </p:nvSpPr>
          <p:spPr>
            <a:xfrm>
              <a:off x="6248331" y="2209800"/>
              <a:ext cx="1628754" cy="1121848"/>
            </a:xfrm>
            <a:prstGeom prst="roundRect">
              <a:avLst/>
            </a:prstGeom>
            <a:blipFill rotWithShape="0">
              <a:blip r:embed="rId8" cstate="print"/>
              <a:stretch>
                <a:fillRect/>
              </a:stretch>
            </a:blip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nvGrpSpPr>
            <p:cNvPr id="9255" name="Group 26"/>
            <p:cNvGrpSpPr>
              <a:grpSpLocks/>
            </p:cNvGrpSpPr>
            <p:nvPr/>
          </p:nvGrpSpPr>
          <p:grpSpPr bwMode="auto">
            <a:xfrm>
              <a:off x="6248331" y="3331648"/>
              <a:ext cx="1628754" cy="604559"/>
              <a:chOff x="3586599" y="3154244"/>
              <a:chExt cx="1628754" cy="604559"/>
            </a:xfrm>
          </p:grpSpPr>
          <p:sp>
            <p:nvSpPr>
              <p:cNvPr id="23" name="Rectangle 22"/>
              <p:cNvSpPr/>
              <p:nvPr/>
            </p:nvSpPr>
            <p:spPr>
              <a:xfrm>
                <a:off x="3586599" y="3154244"/>
                <a:ext cx="1628754"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4" name="Rectangle 23"/>
              <p:cNvSpPr/>
              <p:nvPr/>
            </p:nvSpPr>
            <p:spPr>
              <a:xfrm>
                <a:off x="3586599" y="3154244"/>
                <a:ext cx="1628754"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algn="ctr" defTabSz="711200">
                  <a:lnSpc>
                    <a:spcPct val="90000"/>
                  </a:lnSpc>
                  <a:spcAft>
                    <a:spcPct val="35000"/>
                  </a:spcAft>
                  <a:defRPr/>
                </a:pPr>
                <a:r>
                  <a:rPr lang="en-US" dirty="0"/>
                  <a:t>COASTAL</a:t>
                </a:r>
              </a:p>
            </p:txBody>
          </p:sp>
        </p:grpSp>
      </p:grpSp>
      <p:sp>
        <p:nvSpPr>
          <p:cNvPr id="31" name="Rounded Rectangle 30"/>
          <p:cNvSpPr/>
          <p:nvPr/>
        </p:nvSpPr>
        <p:spPr>
          <a:xfrm>
            <a:off x="866775" y="3733800"/>
            <a:ext cx="1628775" cy="1122363"/>
          </a:xfrm>
          <a:prstGeom prst="roundRect">
            <a:avLst/>
          </a:prstGeom>
          <a:blipFill rotWithShape="0">
            <a:blip r:embed="rId9" cstate="print"/>
            <a:stretch>
              <a:fillRect/>
            </a:stretch>
          </a:blip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nvGrpSpPr>
          <p:cNvPr id="9225" name="Group 30"/>
          <p:cNvGrpSpPr>
            <a:grpSpLocks/>
          </p:cNvGrpSpPr>
          <p:nvPr/>
        </p:nvGrpSpPr>
        <p:grpSpPr bwMode="auto">
          <a:xfrm>
            <a:off x="679450" y="4800600"/>
            <a:ext cx="2057400" cy="609600"/>
            <a:chOff x="546664" y="5182196"/>
            <a:chExt cx="2057287" cy="609003"/>
          </a:xfrm>
        </p:grpSpPr>
        <p:sp>
          <p:nvSpPr>
            <p:cNvPr id="33" name="Rectangle 32"/>
            <p:cNvSpPr/>
            <p:nvPr/>
          </p:nvSpPr>
          <p:spPr>
            <a:xfrm>
              <a:off x="733979" y="5186954"/>
              <a:ext cx="1628686" cy="60424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4" name="Rectangle 33"/>
            <p:cNvSpPr/>
            <p:nvPr/>
          </p:nvSpPr>
          <p:spPr>
            <a:xfrm>
              <a:off x="546664" y="5182196"/>
              <a:ext cx="2057287" cy="60424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algn="ctr" defTabSz="711200">
                <a:lnSpc>
                  <a:spcPct val="90000"/>
                </a:lnSpc>
                <a:spcAft>
                  <a:spcPct val="35000"/>
                </a:spcAft>
                <a:defRPr/>
              </a:pPr>
              <a:r>
                <a:rPr lang="en-US" dirty="0"/>
                <a:t>Airport Surveys</a:t>
              </a:r>
            </a:p>
          </p:txBody>
        </p:sp>
      </p:grpSp>
      <p:sp>
        <p:nvSpPr>
          <p:cNvPr id="35" name="Rounded Rectangle 34"/>
          <p:cNvSpPr/>
          <p:nvPr/>
        </p:nvSpPr>
        <p:spPr>
          <a:xfrm>
            <a:off x="4267200" y="3733800"/>
            <a:ext cx="1957388" cy="1114425"/>
          </a:xfrm>
          <a:prstGeom prst="roundRect">
            <a:avLst/>
          </a:prstGeom>
          <a:blipFill rotWithShape="0">
            <a:blip r:embed="rId10" cstate="print"/>
            <a:stretch>
              <a:fillRect/>
            </a:stretch>
          </a:blip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nvGrpSpPr>
          <p:cNvPr id="9227" name="Group 34"/>
          <p:cNvGrpSpPr>
            <a:grpSpLocks/>
          </p:cNvGrpSpPr>
          <p:nvPr/>
        </p:nvGrpSpPr>
        <p:grpSpPr bwMode="auto">
          <a:xfrm>
            <a:off x="4432300" y="4802188"/>
            <a:ext cx="1628775" cy="604837"/>
            <a:chOff x="2690857" y="5185198"/>
            <a:chExt cx="1628685" cy="604242"/>
          </a:xfrm>
        </p:grpSpPr>
        <p:sp>
          <p:nvSpPr>
            <p:cNvPr id="37" name="Rectangle 36"/>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8" name="Rectangle 37"/>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algn="ctr" defTabSz="711200">
                <a:lnSpc>
                  <a:spcPct val="90000"/>
                </a:lnSpc>
                <a:spcAft>
                  <a:spcPct val="35000"/>
                </a:spcAft>
                <a:defRPr/>
              </a:pPr>
              <a:r>
                <a:rPr lang="en-US" dirty="0" err="1"/>
                <a:t>VDatum</a:t>
              </a:r>
              <a:endParaRPr lang="en-US" dirty="0"/>
            </a:p>
          </p:txBody>
        </p:sp>
      </p:grpSp>
      <p:sp>
        <p:nvSpPr>
          <p:cNvPr id="39" name="Rounded Rectangle 38"/>
          <p:cNvSpPr/>
          <p:nvPr/>
        </p:nvSpPr>
        <p:spPr>
          <a:xfrm>
            <a:off x="3429000" y="5213350"/>
            <a:ext cx="1628775" cy="1122363"/>
          </a:xfrm>
          <a:prstGeom prst="roundRect">
            <a:avLst/>
          </a:prstGeom>
          <a:blipFill rotWithShape="0">
            <a:blip r:embed="rId11" cstate="print"/>
            <a:stretch>
              <a:fillRect/>
            </a:stretch>
          </a:blip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nvGrpSpPr>
          <p:cNvPr id="9229" name="Group 38"/>
          <p:cNvGrpSpPr>
            <a:grpSpLocks/>
          </p:cNvGrpSpPr>
          <p:nvPr/>
        </p:nvGrpSpPr>
        <p:grpSpPr bwMode="auto">
          <a:xfrm>
            <a:off x="3352800" y="6280150"/>
            <a:ext cx="1905000" cy="603250"/>
            <a:chOff x="4579295" y="5186957"/>
            <a:chExt cx="1696546" cy="604242"/>
          </a:xfrm>
        </p:grpSpPr>
        <p:sp>
          <p:nvSpPr>
            <p:cNvPr id="41" name="Rectangle 4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2" name="Rectangle 41"/>
            <p:cNvSpPr/>
            <p:nvPr/>
          </p:nvSpPr>
          <p:spPr>
            <a:xfrm>
              <a:off x="4579295" y="5186957"/>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algn="ctr" defTabSz="711200">
                <a:lnSpc>
                  <a:spcPct val="90000"/>
                </a:lnSpc>
                <a:spcAft>
                  <a:spcPct val="35000"/>
                </a:spcAft>
                <a:defRPr/>
              </a:pPr>
              <a:r>
                <a:rPr lang="en-US" dirty="0"/>
                <a:t>State Advisor Program</a:t>
              </a:r>
            </a:p>
          </p:txBody>
        </p:sp>
      </p:grpSp>
      <p:sp>
        <p:nvSpPr>
          <p:cNvPr id="43" name="Rounded Rectangle 42"/>
          <p:cNvSpPr/>
          <p:nvPr/>
        </p:nvSpPr>
        <p:spPr>
          <a:xfrm>
            <a:off x="5334000" y="5213350"/>
            <a:ext cx="1628775" cy="1122363"/>
          </a:xfrm>
          <a:prstGeom prst="roundRect">
            <a:avLst/>
          </a:prstGeom>
          <a:blipFill rotWithShape="0">
            <a:blip r:embed="rId12" cstate="print"/>
            <a:stretch>
              <a:fillRect/>
            </a:stretch>
          </a:blip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nvGrpSpPr>
          <p:cNvPr id="9231" name="Group 42"/>
          <p:cNvGrpSpPr>
            <a:grpSpLocks/>
          </p:cNvGrpSpPr>
          <p:nvPr/>
        </p:nvGrpSpPr>
        <p:grpSpPr bwMode="auto">
          <a:xfrm>
            <a:off x="5181600" y="6280150"/>
            <a:ext cx="1981200" cy="603250"/>
            <a:chOff x="1795045" y="3154561"/>
            <a:chExt cx="1628685" cy="604242"/>
          </a:xfrm>
        </p:grpSpPr>
        <p:sp>
          <p:nvSpPr>
            <p:cNvPr id="45" name="Rectangle 44"/>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6" name="Rectangle 45"/>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algn="ctr" defTabSz="711200">
                <a:lnSpc>
                  <a:spcPct val="90000"/>
                </a:lnSpc>
                <a:spcAft>
                  <a:spcPct val="35000"/>
                </a:spcAft>
                <a:defRPr/>
              </a:pPr>
              <a:r>
                <a:rPr lang="en-US" dirty="0"/>
                <a:t>Emergency Response Imagery</a:t>
              </a:r>
            </a:p>
          </p:txBody>
        </p:sp>
      </p:grpSp>
      <p:sp>
        <p:nvSpPr>
          <p:cNvPr id="47" name="Rounded Rectangle 46"/>
          <p:cNvSpPr/>
          <p:nvPr/>
        </p:nvSpPr>
        <p:spPr>
          <a:xfrm>
            <a:off x="1524000" y="5262563"/>
            <a:ext cx="1628775" cy="1122362"/>
          </a:xfrm>
          <a:prstGeom prst="roundRect">
            <a:avLst/>
          </a:prstGeom>
          <a:blipFill rotWithShape="0">
            <a:blip r:embed="rId13" cstate="print"/>
            <a:stretch>
              <a:fillRect/>
            </a:stretch>
          </a:blip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nvGrpSpPr>
          <p:cNvPr id="9233" name="Group 46"/>
          <p:cNvGrpSpPr>
            <a:grpSpLocks/>
          </p:cNvGrpSpPr>
          <p:nvPr/>
        </p:nvGrpSpPr>
        <p:grpSpPr bwMode="auto">
          <a:xfrm>
            <a:off x="1295400" y="6329363"/>
            <a:ext cx="2057400" cy="604837"/>
            <a:chOff x="3422" y="3154561"/>
            <a:chExt cx="1628685" cy="604242"/>
          </a:xfrm>
        </p:grpSpPr>
        <p:sp>
          <p:nvSpPr>
            <p:cNvPr id="49" name="Rectangle 48"/>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0" name="Rectangle 49"/>
            <p:cNvSpPr/>
            <p:nvPr/>
          </p:nvSpPr>
          <p:spPr>
            <a:xfrm>
              <a:off x="3422"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algn="ctr" defTabSz="711200">
                <a:lnSpc>
                  <a:spcPct val="90000"/>
                </a:lnSpc>
                <a:spcAft>
                  <a:spcPct val="35000"/>
                </a:spcAft>
                <a:defRPr/>
              </a:pPr>
              <a:r>
                <a:rPr lang="en-US" dirty="0"/>
                <a:t>Shoreline Mapping</a:t>
              </a:r>
            </a:p>
          </p:txBody>
        </p:sp>
      </p:grpSp>
      <p:sp>
        <p:nvSpPr>
          <p:cNvPr id="52" name="Rectangle 2"/>
          <p:cNvSpPr txBox="1">
            <a:spLocks noChangeArrowheads="1"/>
          </p:cNvSpPr>
          <p:nvPr/>
        </p:nvSpPr>
        <p:spPr>
          <a:xfrm>
            <a:off x="-6350" y="166688"/>
            <a:ext cx="9144000" cy="609600"/>
          </a:xfrm>
          <a:prstGeom prst="rect">
            <a:avLst/>
          </a:prstGeom>
        </p:spPr>
        <p:txBody>
          <a:bodyPr/>
          <a:lstStyle/>
          <a:p>
            <a:pPr algn="ctr">
              <a:defRPr/>
            </a:pPr>
            <a:r>
              <a:rPr lang="en-US" sz="3000" b="1" kern="0" dirty="0">
                <a:solidFill>
                  <a:srgbClr val="004F8A"/>
                </a:solidFill>
                <a:ea typeface="+mj-ea"/>
                <a:cs typeface="Arial" pitchFamily="34" charset="0"/>
              </a:rPr>
              <a:t>Technological Revolution from GPS</a:t>
            </a:r>
          </a:p>
        </p:txBody>
      </p:sp>
      <p:sp>
        <p:nvSpPr>
          <p:cNvPr id="9235" name="TextBox 3"/>
          <p:cNvSpPr txBox="1">
            <a:spLocks noChangeArrowheads="1"/>
          </p:cNvSpPr>
          <p:nvPr/>
        </p:nvSpPr>
        <p:spPr bwMode="auto">
          <a:xfrm>
            <a:off x="-20638" y="3255963"/>
            <a:ext cx="9144001" cy="461962"/>
          </a:xfrm>
          <a:prstGeom prst="rect">
            <a:avLst/>
          </a:prstGeom>
          <a:noFill/>
          <a:ln w="9525">
            <a:noFill/>
            <a:miter lim="800000"/>
            <a:headEnd/>
            <a:tailEnd/>
          </a:ln>
        </p:spPr>
        <p:txBody>
          <a:bodyPr>
            <a:spAutoFit/>
          </a:bodyPr>
          <a:lstStyle/>
          <a:p>
            <a:pPr algn="ctr"/>
            <a:r>
              <a:rPr lang="en-US" sz="2400" i="1">
                <a:solidFill>
                  <a:srgbClr val="004F8A"/>
                </a:solidFill>
              </a:rPr>
              <a:t>Cutting Edge Tools &amp; Applications</a:t>
            </a:r>
          </a:p>
        </p:txBody>
      </p:sp>
      <p:cxnSp>
        <p:nvCxnSpPr>
          <p:cNvPr id="54" name="Straight Connector 53"/>
          <p:cNvCxnSpPr/>
          <p:nvPr/>
        </p:nvCxnSpPr>
        <p:spPr>
          <a:xfrm rot="10800000">
            <a:off x="0" y="3200400"/>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a:off x="0" y="1066800"/>
            <a:ext cx="91440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1026</TotalTime>
  <Words>1262</Words>
  <Application>Microsoft Office PowerPoint</Application>
  <PresentationFormat>On-screen Show (4:3)</PresentationFormat>
  <Paragraphs>284</Paragraphs>
  <Slides>21</Slides>
  <Notes>15</Notes>
  <HiddenSlides>0</HiddenSlides>
  <MMClips>0</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Custom Design</vt:lpstr>
      <vt:lpstr>Office Theme</vt:lpstr>
      <vt:lpstr>Survey on the Ellipsoid &amp; Navigation Technology for Decision Support</vt:lpstr>
      <vt:lpstr>Mobile Bay Collaboration Project</vt:lpstr>
      <vt:lpstr>Datums</vt:lpstr>
      <vt:lpstr>Slide 4</vt:lpstr>
      <vt:lpstr>Slide 5</vt:lpstr>
      <vt:lpstr>Slide 6</vt:lpstr>
      <vt:lpstr>Slide 7</vt:lpstr>
      <vt:lpstr>Slide 8</vt:lpstr>
      <vt:lpstr>Slide 9</vt:lpstr>
      <vt:lpstr>Slide 10</vt:lpstr>
      <vt:lpstr>Surveying on the Ellipsoid</vt:lpstr>
      <vt:lpstr>Slide 12</vt:lpstr>
      <vt:lpstr>OCS ERS Operational Concepts</vt:lpstr>
      <vt:lpstr>Slide 14</vt:lpstr>
      <vt:lpstr>VDatum Update</vt:lpstr>
      <vt:lpstr>GPS Water Level Buoy</vt:lpstr>
      <vt:lpstr>GPS Water Level Buoy</vt:lpstr>
      <vt:lpstr>Slide 18</vt:lpstr>
      <vt:lpstr>NOAA Ship Rainier Project Area OPR-N395-RA-09, Puget Sound (VDatum, CORS)</vt:lpstr>
      <vt:lpstr>Difference Surface – ERS vs. TCARI</vt:lpstr>
      <vt:lpstr>Next Steps for 2011+</vt:lpstr>
    </vt:vector>
  </TitlesOfParts>
  <Company>NOS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Galen.Scott</dc:creator>
  <cp:lastModifiedBy>mary.erickson</cp:lastModifiedBy>
  <cp:revision>111</cp:revision>
  <dcterms:created xsi:type="dcterms:W3CDTF">2009-10-22T15:32:12Z</dcterms:created>
  <dcterms:modified xsi:type="dcterms:W3CDTF">2010-11-02T20:38:03Z</dcterms:modified>
</cp:coreProperties>
</file>